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  <p:sldMasterId id="2147483652" r:id="rId3"/>
  </p:sldMasterIdLst>
  <p:notesMasterIdLst>
    <p:notesMasterId r:id="rId24"/>
  </p:notesMasterIdLst>
  <p:handoutMasterIdLst>
    <p:handoutMasterId r:id="rId25"/>
  </p:handoutMasterIdLst>
  <p:sldIdLst>
    <p:sldId id="330" r:id="rId4"/>
    <p:sldId id="489" r:id="rId5"/>
    <p:sldId id="503" r:id="rId6"/>
    <p:sldId id="504" r:id="rId7"/>
    <p:sldId id="505" r:id="rId8"/>
    <p:sldId id="506" r:id="rId9"/>
    <p:sldId id="507" r:id="rId10"/>
    <p:sldId id="508" r:id="rId11"/>
    <p:sldId id="509" r:id="rId12"/>
    <p:sldId id="510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02" r:id="rId23"/>
  </p:sldIdLst>
  <p:sldSz cx="9144000" cy="5143500" type="screen16x9"/>
  <p:notesSz cx="6797675" cy="992663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CC3300"/>
    <a:srgbClr val="009900"/>
    <a:srgbClr val="ABDB77"/>
    <a:srgbClr val="FFCD2D"/>
    <a:srgbClr val="E6AF00"/>
    <a:srgbClr val="33CC33"/>
    <a:srgbClr val="0000FF"/>
    <a:srgbClr val="7AFF0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EBBBCC-DAD2-459C-BE2E-F6DE35CF9A28}" styleName="Темный стиль 2 -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669" autoAdjust="0"/>
  </p:normalViewPr>
  <p:slideViewPr>
    <p:cSldViewPr>
      <p:cViewPr varScale="1">
        <p:scale>
          <a:sx n="105" d="100"/>
          <a:sy n="105" d="100"/>
        </p:scale>
        <p:origin x="830" y="62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3307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5A5047A-564B-4049-B33E-ABAAD6DCDEC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73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000A0A8-AB5C-4C32-B4F6-5DC54282A0F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6280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236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232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790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680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25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53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920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240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496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930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0A0A8-AB5C-4C32-B4F6-5DC54282A0FB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742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43700" y="141685"/>
            <a:ext cx="2171700" cy="465891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28600" y="141685"/>
            <a:ext cx="6362700" cy="465891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28600" y="951310"/>
            <a:ext cx="4267200" cy="38492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951310"/>
            <a:ext cx="4267200" cy="38492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41685"/>
            <a:ext cx="8686800" cy="756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Hier klicken, um.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51310"/>
            <a:ext cx="8686800" cy="3849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, um Master-</a:t>
            </a:r>
            <a:r>
              <a:rPr lang="en-US" dirty="0" err="1"/>
              <a:t>Textformat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bearbeiten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11654" name="Text Box 6"/>
          <p:cNvSpPr txBox="1">
            <a:spLocks noChangeArrowheads="1"/>
          </p:cNvSpPr>
          <p:nvPr userDrawn="1"/>
        </p:nvSpPr>
        <p:spPr bwMode="auto">
          <a:xfrm>
            <a:off x="754065" y="4609131"/>
            <a:ext cx="7200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1500" b="1" dirty="0">
                <a:solidFill>
                  <a:srgbClr val="000099"/>
                </a:solidFill>
                <a:effectLst/>
              </a:rPr>
              <a:t>Domain Driven Design. </a:t>
            </a:r>
          </a:p>
          <a:p>
            <a:pPr algn="ctr"/>
            <a:r>
              <a:rPr lang="en-US" sz="1500" b="1" dirty="0">
                <a:solidFill>
                  <a:srgbClr val="000099"/>
                </a:solidFill>
                <a:effectLst/>
              </a:rPr>
              <a:t>Business Process Management Notation</a:t>
            </a:r>
            <a:endParaRPr lang="ru-RU" sz="1500" b="0" dirty="0">
              <a:solidFill>
                <a:srgbClr val="000099"/>
              </a:solidFill>
              <a:effectLst/>
            </a:endParaRPr>
          </a:p>
        </p:txBody>
      </p:sp>
      <p:sp>
        <p:nvSpPr>
          <p:cNvPr id="411655" name="Line 7"/>
          <p:cNvSpPr>
            <a:spLocks noChangeShapeType="1"/>
          </p:cNvSpPr>
          <p:nvPr userDrawn="1"/>
        </p:nvSpPr>
        <p:spPr bwMode="auto">
          <a:xfrm>
            <a:off x="71406" y="4643826"/>
            <a:ext cx="900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11656" name="Line 8"/>
          <p:cNvSpPr>
            <a:spLocks noChangeShapeType="1"/>
          </p:cNvSpPr>
          <p:nvPr userDrawn="1"/>
        </p:nvSpPr>
        <p:spPr bwMode="auto">
          <a:xfrm>
            <a:off x="71406" y="465535"/>
            <a:ext cx="900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58148" y="4747632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4EDDE1-E9E6-49D4-91C2-19A774C0723D}" type="slidenum">
              <a:rPr lang="ru-RU" sz="1400" b="1" i="1" baseline="0" smtClean="0">
                <a:solidFill>
                  <a:srgbClr val="C00000"/>
                </a:solidFill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ru-RU" sz="1400" b="1" i="1" baseline="0" dirty="0">
                <a:solidFill>
                  <a:srgbClr val="C00000"/>
                </a:solidFill>
              </a:rPr>
              <a:t>  / 20</a:t>
            </a:r>
            <a:endParaRPr lang="ru-RU" sz="1400" b="1" i="1" dirty="0">
              <a:solidFill>
                <a:srgbClr val="C00000"/>
              </a:solidFill>
            </a:endParaRPr>
          </a:p>
        </p:txBody>
      </p:sp>
      <p:pic>
        <p:nvPicPr>
          <p:cNvPr id="11" name="Picture 4" descr="logotre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9512" y="4687186"/>
            <a:ext cx="574553" cy="42866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ChangeArrowheads="1"/>
          </p:cNvSpPr>
          <p:nvPr/>
        </p:nvSpPr>
        <p:spPr bwMode="auto">
          <a:xfrm>
            <a:off x="685800" y="171450"/>
            <a:ext cx="77724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de-DE" sz="4400">
              <a:solidFill>
                <a:schemeClr val="tx2"/>
              </a:solidFill>
            </a:endParaRPr>
          </a:p>
        </p:txBody>
      </p:sp>
      <p:sp>
        <p:nvSpPr>
          <p:cNvPr id="412675" name="Rectangle 3"/>
          <p:cNvSpPr>
            <a:spLocks noChangeArrowheads="1"/>
          </p:cNvSpPr>
          <p:nvPr/>
        </p:nvSpPr>
        <p:spPr bwMode="auto">
          <a:xfrm>
            <a:off x="1371600" y="1943100"/>
            <a:ext cx="64008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lang="de-DE" sz="320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723729" y="4374576"/>
            <a:ext cx="604867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000099"/>
                </a:solidFill>
              </a:rPr>
              <a:t>Кубанский</a:t>
            </a:r>
            <a:r>
              <a:rPr lang="ru-RU" sz="1400" b="1" baseline="0" dirty="0">
                <a:solidFill>
                  <a:srgbClr val="000099"/>
                </a:solidFill>
              </a:rPr>
              <a:t> государственный университет</a:t>
            </a:r>
            <a:endParaRPr lang="ru-RU" sz="1400" b="1" dirty="0">
              <a:solidFill>
                <a:srgbClr val="000099"/>
              </a:solidFill>
            </a:endParaRPr>
          </a:p>
          <a:p>
            <a:pPr algn="ctr" eaLnBrk="0" hangingPunct="0"/>
            <a:r>
              <a:rPr lang="ru-RU" sz="1400" b="1" dirty="0">
                <a:solidFill>
                  <a:srgbClr val="000099"/>
                </a:solidFill>
              </a:rPr>
              <a:t>Кафедра математического моделирования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000099"/>
                </a:solidFill>
              </a:rPr>
              <a:t>Факультет компьютерных</a:t>
            </a:r>
            <a:r>
              <a:rPr lang="ru-RU" sz="1400" b="1" baseline="0" dirty="0">
                <a:solidFill>
                  <a:srgbClr val="000099"/>
                </a:solidFill>
              </a:rPr>
              <a:t> технологий и прикладной математики</a:t>
            </a:r>
            <a:endParaRPr lang="de-DE" sz="1400" b="1" dirty="0">
              <a:solidFill>
                <a:srgbClr val="000099"/>
              </a:solidFill>
            </a:endParaRPr>
          </a:p>
        </p:txBody>
      </p:sp>
      <p:pic>
        <p:nvPicPr>
          <p:cNvPr id="10" name="Picture 4" descr="logotre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7843" y="4421563"/>
            <a:ext cx="864096" cy="64469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ChangeArrowheads="1"/>
          </p:cNvSpPr>
          <p:nvPr/>
        </p:nvSpPr>
        <p:spPr bwMode="auto">
          <a:xfrm>
            <a:off x="685800" y="171450"/>
            <a:ext cx="77724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de-DE" sz="4400">
              <a:solidFill>
                <a:schemeClr val="tx2"/>
              </a:solidFill>
            </a:endParaRPr>
          </a:p>
        </p:txBody>
      </p:sp>
      <p:sp>
        <p:nvSpPr>
          <p:cNvPr id="506883" name="Rectangle 3"/>
          <p:cNvSpPr>
            <a:spLocks noChangeArrowheads="1"/>
          </p:cNvSpPr>
          <p:nvPr/>
        </p:nvSpPr>
        <p:spPr bwMode="auto">
          <a:xfrm>
            <a:off x="1371600" y="1943100"/>
            <a:ext cx="64008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lang="de-DE" sz="3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ru.wikipedia.org/wiki/%D0%A4%D0%B0%D0%B9%D0%BB:BPMN_SequenceFlow.png" TargetMode="External"/><Relationship Id="rId7" Type="http://schemas.openxmlformats.org/officeDocument/2006/relationships/hyperlink" Target="http://ru.wikipedia.org/wiki/%D0%A4%D0%B0%D0%B9%D0%BB:BPMN_MessageFlow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ru.wikipedia.org/wiki/%D0%A4%D0%B0%D0%B9%D0%BB:BPMN_Associations.png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ChangeArrowheads="1"/>
          </p:cNvSpPr>
          <p:nvPr/>
        </p:nvSpPr>
        <p:spPr bwMode="auto">
          <a:xfrm>
            <a:off x="1211" y="2859782"/>
            <a:ext cx="9144000" cy="1568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t"/>
          <a:lstStyle/>
          <a:p>
            <a:pPr algn="ctr"/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Лекция 12</a:t>
            </a:r>
            <a:r>
              <a:rPr lang="en-US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r>
              <a:rPr lang="ru-RU" sz="1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Driven Design. </a:t>
            </a:r>
            <a:r>
              <a:rPr lang="en-US" sz="18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Process Management Notation</a:t>
            </a:r>
            <a:endParaRPr lang="ru-RU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ru-RU" sz="20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/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Евдокимов А.А., </a:t>
            </a:r>
            <a:r>
              <a:rPr lang="en-US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e-mail: evdokimovmail27@gmail.com</a:t>
            </a: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endParaRPr lang="en-US" sz="20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004049" y="214962"/>
            <a:ext cx="4139951" cy="1438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09.03.03 – Прикладная информатика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3793"/>
            <a:ext cx="4248473" cy="1422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Прямоугольник 1"/>
          <p:cNvSpPr/>
          <p:nvPr/>
        </p:nvSpPr>
        <p:spPr>
          <a:xfrm>
            <a:off x="0" y="205898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Case-</a:t>
            </a:r>
            <a:r>
              <a:rPr lang="ru-RU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средства проектирования БД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/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Элементы потока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F9A1307B-B9A7-D400-48DA-0081056914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906276"/>
              </p:ext>
            </p:extLst>
          </p:nvPr>
        </p:nvGraphicFramePr>
        <p:xfrm>
          <a:off x="73566" y="569450"/>
          <a:ext cx="9027897" cy="2146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0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9862"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C00000"/>
                          </a:solidFill>
                        </a:rPr>
                        <a:t>Событие (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Event)</a:t>
                      </a:r>
                      <a:endParaRPr lang="ru-RU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7030A0"/>
                          </a:solidFill>
                        </a:rPr>
                        <a:t>Событие </a:t>
                      </a:r>
                      <a:r>
                        <a:rPr lang="ru-RU" sz="1200" dirty="0">
                          <a:solidFill>
                            <a:srgbClr val="000099"/>
                          </a:solidFill>
                        </a:rPr>
                        <a:t>– то, что влияет на ход бизнес-процесса. Обычно событие имеет причину (триггер) или результат.</a:t>
                      </a:r>
                    </a:p>
                    <a:p>
                      <a:r>
                        <a:rPr lang="ru-RU" sz="1200" dirty="0">
                          <a:solidFill>
                            <a:srgbClr val="000099"/>
                          </a:solidFill>
                        </a:rPr>
                        <a:t>Выделяют три типа: Стартовое событие (Start), Промежуточное событие (Intermediate) и Конечное событие (End).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862"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C00000"/>
                          </a:solidFill>
                        </a:rPr>
                        <a:t>Действие (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Activity)</a:t>
                      </a:r>
                      <a:endParaRPr lang="ru-RU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7030A0"/>
                          </a:solidFill>
                        </a:rPr>
                        <a:t>Действия </a:t>
                      </a:r>
                      <a:r>
                        <a:rPr lang="ru-RU" sz="1200" dirty="0">
                          <a:solidFill>
                            <a:srgbClr val="000099"/>
                          </a:solidFill>
                        </a:rPr>
                        <a:t>бывают элементарными, или составными. Выделяют следующие виды действий: </a:t>
                      </a:r>
                      <a:r>
                        <a:rPr lang="ru-RU" sz="1200" dirty="0">
                          <a:solidFill>
                            <a:srgbClr val="7030A0"/>
                          </a:solidFill>
                        </a:rPr>
                        <a:t>Процесс (Process)</a:t>
                      </a:r>
                      <a:r>
                        <a:rPr lang="ru-RU" sz="1200" dirty="0">
                          <a:solidFill>
                            <a:srgbClr val="0070C0"/>
                          </a:solidFill>
                        </a:rPr>
                        <a:t>, </a:t>
                      </a:r>
                      <a:r>
                        <a:rPr lang="ru-RU" sz="1200" dirty="0">
                          <a:solidFill>
                            <a:srgbClr val="7030A0"/>
                          </a:solidFill>
                        </a:rPr>
                        <a:t>Подпроцесс (Sub-Process) </a:t>
                      </a:r>
                      <a:r>
                        <a:rPr lang="ru-RU" sz="1200" dirty="0">
                          <a:solidFill>
                            <a:srgbClr val="000099"/>
                          </a:solidFill>
                        </a:rPr>
                        <a:t>и</a:t>
                      </a:r>
                      <a:r>
                        <a:rPr lang="ru-RU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ru-RU" sz="1200" dirty="0">
                          <a:solidFill>
                            <a:srgbClr val="7030A0"/>
                          </a:solidFill>
                        </a:rPr>
                        <a:t>Задача (Task</a:t>
                      </a:r>
                      <a:r>
                        <a:rPr lang="ru-RU" sz="1200" dirty="0">
                          <a:solidFill>
                            <a:srgbClr val="000099"/>
                          </a:solidFill>
                        </a:rPr>
                        <a:t>). Задача и Подпроцесс изображаются в виде прямоугольника с закругленными углами. Процесс либо не имеют границ, либо находятся внутри Пула.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90"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C00000"/>
                          </a:solidFill>
                        </a:rPr>
                        <a:t>Шлюз (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Gateway)</a:t>
                      </a:r>
                      <a:endParaRPr lang="ru-RU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dirty="0">
                          <a:solidFill>
                            <a:srgbClr val="7030A0"/>
                          </a:solidFill>
                        </a:rPr>
                        <a:t>Шлюзы</a:t>
                      </a:r>
                      <a:r>
                        <a:rPr lang="ru-RU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ru-RU" sz="1200" dirty="0">
                          <a:solidFill>
                            <a:srgbClr val="000099"/>
                          </a:solidFill>
                        </a:rPr>
                        <a:t>контролируют расхождения и схождения потока операций, образуя  ветвление или соединение маршрутов. Внутренние маркеры уточняют способ контроля развития бизнес-процесса.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Объект 2">
            <a:extLst>
              <a:ext uri="{FF2B5EF4-FFF2-40B4-BE49-F238E27FC236}">
                <a16:creationId xmlns:a16="http://schemas.microsoft.com/office/drawing/2014/main" id="{8DCCC997-0D9E-4EC0-A447-01D56158FFCD}"/>
              </a:ext>
            </a:extLst>
          </p:cNvPr>
          <p:cNvSpPr txBox="1">
            <a:spLocks/>
          </p:cNvSpPr>
          <p:nvPr/>
        </p:nvSpPr>
        <p:spPr>
          <a:xfrm>
            <a:off x="73566" y="2787774"/>
            <a:ext cx="3490322" cy="18294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>
                <a:solidFill>
                  <a:srgbClr val="0070C0"/>
                </a:solidFill>
              </a:rPr>
              <a:t>  </a:t>
            </a:r>
            <a:r>
              <a:rPr lang="ru-RU" sz="1200" b="1" dirty="0">
                <a:solidFill>
                  <a:srgbClr val="C00000"/>
                </a:solidFill>
              </a:rPr>
              <a:t>Принято выделять события:</a:t>
            </a:r>
          </a:p>
          <a:p>
            <a:r>
              <a:rPr lang="ru-RU" sz="1200" b="1" dirty="0">
                <a:solidFill>
                  <a:srgbClr val="7030A0"/>
                </a:solidFill>
              </a:rPr>
              <a:t>Стартовое</a:t>
            </a:r>
            <a:r>
              <a:rPr lang="ru-RU" sz="1200" dirty="0">
                <a:solidFill>
                  <a:srgbClr val="0070C0"/>
                </a:solidFill>
              </a:rPr>
              <a:t> – точка начала бизнес-процесса</a:t>
            </a:r>
          </a:p>
          <a:p>
            <a:r>
              <a:rPr lang="ru-RU" sz="1200" b="1" dirty="0">
                <a:solidFill>
                  <a:srgbClr val="7030A0"/>
                </a:solidFill>
              </a:rPr>
              <a:t>Промежуточное. </a:t>
            </a:r>
            <a:r>
              <a:rPr lang="ru-RU" sz="1200" dirty="0">
                <a:solidFill>
                  <a:srgbClr val="0070C0"/>
                </a:solidFill>
              </a:rPr>
              <a:t>Происходит между стартовым и конечным событиями</a:t>
            </a:r>
          </a:p>
          <a:p>
            <a:r>
              <a:rPr lang="ru-RU" sz="1200" b="1" dirty="0">
                <a:solidFill>
                  <a:srgbClr val="7030A0"/>
                </a:solidFill>
              </a:rPr>
              <a:t>Конечное 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BCBD50A1-A7C0-B1B4-3C23-093B7EDF7794}"/>
              </a:ext>
            </a:extLst>
          </p:cNvPr>
          <p:cNvSpPr txBox="1">
            <a:spLocks/>
          </p:cNvSpPr>
          <p:nvPr/>
        </p:nvSpPr>
        <p:spPr>
          <a:xfrm>
            <a:off x="3707904" y="2787774"/>
            <a:ext cx="4923452" cy="182947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b="1" dirty="0">
                <a:solidFill>
                  <a:srgbClr val="C00000"/>
                </a:solidFill>
              </a:rPr>
              <a:t>Иногда в кружок добавляют:</a:t>
            </a:r>
          </a:p>
          <a:p>
            <a:r>
              <a:rPr lang="ru-RU" sz="1200" b="1" dirty="0">
                <a:solidFill>
                  <a:srgbClr val="7030A0"/>
                </a:solidFill>
              </a:rPr>
              <a:t>Знак часов </a:t>
            </a:r>
            <a:r>
              <a:rPr lang="ru-RU" sz="1200" dirty="0">
                <a:solidFill>
                  <a:srgbClr val="0070C0"/>
                </a:solidFill>
              </a:rPr>
              <a:t>– означает запуск или останов по времени</a:t>
            </a:r>
          </a:p>
          <a:p>
            <a:pPr marL="0" indent="0"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ru-RU" sz="1200" dirty="0">
              <a:solidFill>
                <a:srgbClr val="0070C0"/>
              </a:solidFill>
            </a:endParaRPr>
          </a:p>
          <a:p>
            <a:r>
              <a:rPr lang="ru-RU" sz="1200" b="1" dirty="0">
                <a:solidFill>
                  <a:srgbClr val="7030A0"/>
                </a:solidFill>
              </a:rPr>
              <a:t>Конверт</a:t>
            </a:r>
            <a:r>
              <a:rPr lang="ru-RU" sz="1200" dirty="0">
                <a:solidFill>
                  <a:srgbClr val="0070C0"/>
                </a:solidFill>
              </a:rPr>
              <a:t> – означает начало по сообщению или сообщение </a:t>
            </a:r>
          </a:p>
          <a:p>
            <a:pPr marL="0" indent="0">
              <a:buNone/>
            </a:pPr>
            <a:r>
              <a:rPr lang="ru-RU" sz="1200" dirty="0">
                <a:solidFill>
                  <a:srgbClr val="0070C0"/>
                </a:solidFill>
              </a:rPr>
              <a:t>    после завершения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1266BF4-4CFF-486C-29DB-223D68CA3FA6}"/>
              </a:ext>
            </a:extLst>
          </p:cNvPr>
          <p:cNvSpPr/>
          <p:nvPr/>
        </p:nvSpPr>
        <p:spPr>
          <a:xfrm>
            <a:off x="8546104" y="771550"/>
            <a:ext cx="439947" cy="4399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5">
            <a:extLst>
              <a:ext uri="{FF2B5EF4-FFF2-40B4-BE49-F238E27FC236}">
                <a16:creationId xmlns:a16="http://schemas.microsoft.com/office/drawing/2014/main" id="{85A98810-0A3A-81D0-1BA7-0F5D7F2C9000}"/>
              </a:ext>
            </a:extLst>
          </p:cNvPr>
          <p:cNvSpPr/>
          <p:nvPr/>
        </p:nvSpPr>
        <p:spPr>
          <a:xfrm>
            <a:off x="8514884" y="1584472"/>
            <a:ext cx="513029" cy="43994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омб 11">
            <a:extLst>
              <a:ext uri="{FF2B5EF4-FFF2-40B4-BE49-F238E27FC236}">
                <a16:creationId xmlns:a16="http://schemas.microsoft.com/office/drawing/2014/main" id="{1AA3D1E8-DA99-4A57-D2FA-EC381EE9CDD8}"/>
              </a:ext>
            </a:extLst>
          </p:cNvPr>
          <p:cNvSpPr/>
          <p:nvPr/>
        </p:nvSpPr>
        <p:spPr>
          <a:xfrm>
            <a:off x="8553227" y="2268057"/>
            <a:ext cx="425699" cy="404514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B651FE-E78E-4369-66D9-748AF74A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550" y="3352190"/>
            <a:ext cx="345964" cy="3049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1C76C9B-AC40-E14F-3E3B-33F1E29B6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4193674"/>
            <a:ext cx="369515" cy="328458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DF47AF0B-8EB9-7A55-CF28-9EDD16D6CDEF}"/>
              </a:ext>
            </a:extLst>
          </p:cNvPr>
          <p:cNvSpPr/>
          <p:nvPr/>
        </p:nvSpPr>
        <p:spPr>
          <a:xfrm flipH="1">
            <a:off x="3119143" y="3162255"/>
            <a:ext cx="321678" cy="2748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F78B1FB-7824-70F6-5101-BD0724B16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398" y="3583567"/>
            <a:ext cx="475958" cy="380766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B44654CF-AB82-916D-2748-7190198142A1}"/>
              </a:ext>
            </a:extLst>
          </p:cNvPr>
          <p:cNvSpPr/>
          <p:nvPr/>
        </p:nvSpPr>
        <p:spPr>
          <a:xfrm>
            <a:off x="3149798" y="4107897"/>
            <a:ext cx="279158" cy="250006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214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/>
            <a:r>
              <a:rPr lang="ru-RU" alt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Логические операторы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5C9B4-1DA4-B809-FEF1-84AC944E7BCE}"/>
              </a:ext>
            </a:extLst>
          </p:cNvPr>
          <p:cNvSpPr txBox="1"/>
          <p:nvPr/>
        </p:nvSpPr>
        <p:spPr>
          <a:xfrm>
            <a:off x="18029" y="448091"/>
            <a:ext cx="834536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0000" algn="just"/>
            <a:r>
              <a:rPr lang="ru-RU" altLang="ru-RU" sz="1400" b="1" dirty="0">
                <a:solidFill>
                  <a:srgbClr val="C00000"/>
                </a:solidFill>
              </a:rPr>
              <a:t>Логические операторы </a:t>
            </a:r>
            <a:r>
              <a:rPr lang="ru-RU" altLang="ru-RU" sz="1400" dirty="0">
                <a:solidFill>
                  <a:srgbClr val="000099"/>
                </a:solidFill>
              </a:rPr>
              <a:t>изображаются ромбами и представляют точки принятия решений в процессе. С помощью логических операторов организуется ветвление и синхронизация потоков управления в модели процесса.</a:t>
            </a:r>
          </a:p>
          <a:p>
            <a:pPr marL="0" lvl="1" indent="270000" algn="just"/>
            <a:endParaRPr lang="ru-RU" altLang="ru-RU" sz="1400" dirty="0">
              <a:solidFill>
                <a:srgbClr val="0070C0"/>
              </a:solidFill>
            </a:endParaRPr>
          </a:p>
          <a:p>
            <a:pPr indent="270000" algn="just"/>
            <a:r>
              <a:rPr lang="ru-RU" altLang="ru-RU" sz="1400" b="1" dirty="0">
                <a:solidFill>
                  <a:srgbClr val="7030A0"/>
                </a:solidFill>
              </a:rPr>
              <a:t>Оператор исключающего ИЛИ</a:t>
            </a:r>
            <a:r>
              <a:rPr lang="ru-RU" altLang="ru-RU" sz="1400" dirty="0">
                <a:solidFill>
                  <a:srgbClr val="7030A0"/>
                </a:solidFill>
              </a:rPr>
              <a:t> </a:t>
            </a:r>
            <a:r>
              <a:rPr lang="ru-RU" altLang="ru-RU" sz="1400" b="1" dirty="0">
                <a:solidFill>
                  <a:srgbClr val="7030A0"/>
                </a:solidFill>
              </a:rPr>
              <a:t>управляемый данными</a:t>
            </a:r>
            <a:r>
              <a:rPr lang="ru-RU" altLang="ru-RU" sz="1400" dirty="0">
                <a:solidFill>
                  <a:srgbClr val="7030A0"/>
                </a:solidFill>
              </a:rPr>
              <a:t> </a:t>
            </a:r>
            <a:endParaRPr lang="en-GB" altLang="ru-RU" sz="1400" dirty="0">
              <a:solidFill>
                <a:srgbClr val="7030A0"/>
              </a:solidFill>
            </a:endParaRPr>
          </a:p>
          <a:p>
            <a:pPr indent="270000" algn="just"/>
            <a:r>
              <a:rPr lang="ru-RU" altLang="ru-RU" sz="1400" dirty="0">
                <a:solidFill>
                  <a:srgbClr val="000099"/>
                </a:solidFill>
              </a:rPr>
              <a:t>(data-based exclusive gateway) Если оператор используется для ветвления, то поток управления направляется лишь по одной исходящей ветви. Если оператор используется для синхронизации, то он ожидает завершения выполнения одной входящей ветви и активирует выходной поток.</a:t>
            </a:r>
            <a:endParaRPr lang="en-US" altLang="ru-RU" sz="1400" dirty="0">
              <a:solidFill>
                <a:srgbClr val="000099"/>
              </a:solidFill>
            </a:endParaRPr>
          </a:p>
          <a:p>
            <a:pPr indent="270000" algn="just"/>
            <a:r>
              <a:rPr lang="ru-RU" altLang="ru-RU" sz="1400" b="1" dirty="0">
                <a:solidFill>
                  <a:srgbClr val="7030A0"/>
                </a:solidFill>
              </a:rPr>
              <a:t>Оператор исключающего ИЛИ управляемый событиями </a:t>
            </a:r>
          </a:p>
          <a:p>
            <a:pPr indent="270000" algn="just"/>
            <a:r>
              <a:rPr lang="ru-RU" altLang="ru-RU" sz="1400" dirty="0">
                <a:solidFill>
                  <a:srgbClr val="000099"/>
                </a:solidFill>
              </a:rPr>
              <a:t>(event-based exclusive gateway) направляет поток управления лишь по той исходящей ветви, на которой первой произошло событие. После оператора данного типа могут следовать только события или действия-обработчики сообщений.</a:t>
            </a:r>
            <a:endParaRPr lang="en-US" altLang="ru-RU" sz="1400" dirty="0">
              <a:solidFill>
                <a:srgbClr val="000099"/>
              </a:solidFill>
            </a:endParaRPr>
          </a:p>
          <a:p>
            <a:pPr indent="270000" algn="just"/>
            <a:r>
              <a:rPr lang="ru-RU" altLang="ru-RU" sz="1400" b="1" dirty="0">
                <a:solidFill>
                  <a:srgbClr val="7030A0"/>
                </a:solidFill>
              </a:rPr>
              <a:t>Оператор И</a:t>
            </a:r>
            <a:r>
              <a:rPr lang="ru-RU" altLang="ru-RU" sz="1400" dirty="0">
                <a:solidFill>
                  <a:srgbClr val="7030A0"/>
                </a:solidFill>
              </a:rPr>
              <a:t> </a:t>
            </a:r>
            <a:r>
              <a:rPr lang="ru-RU" altLang="ru-RU" sz="1400" dirty="0">
                <a:solidFill>
                  <a:srgbClr val="000099"/>
                </a:solidFill>
              </a:rPr>
              <a:t>(parallel gateway), использующийся для ветвления, разделяет один поток управления на несколько</a:t>
            </a:r>
            <a:r>
              <a:rPr lang="en-US" altLang="ru-RU" sz="1400" dirty="0">
                <a:solidFill>
                  <a:srgbClr val="000099"/>
                </a:solidFill>
              </a:rPr>
              <a:t> </a:t>
            </a:r>
            <a:r>
              <a:rPr lang="ru-RU" altLang="ru-RU" sz="1400" dirty="0">
                <a:solidFill>
                  <a:srgbClr val="000099"/>
                </a:solidFill>
              </a:rPr>
              <a:t>параллельных. При этом все исходящие ветви активируются одновременно. Если оператор используется для синхронизации, то он ожидает завершения выполнения всех входящих ветвей и лишь затем активирует выходной поток.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8A332-7E9A-38B3-F9A7-C2E03C90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396" y="1353622"/>
            <a:ext cx="600075" cy="5143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2B20E8-8030-9D7E-A80B-E97ADFC1A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395" y="2543613"/>
            <a:ext cx="600075" cy="5294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D5221F-C7D5-65AB-C2C7-83D8A2416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688" y="3341538"/>
            <a:ext cx="471488" cy="4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4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/>
            <a:r>
              <a:rPr lang="ru-RU" alt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Логические операторы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5C9B4-1DA4-B809-FEF1-84AC944E7BCE}"/>
              </a:ext>
            </a:extLst>
          </p:cNvPr>
          <p:cNvSpPr txBox="1"/>
          <p:nvPr/>
        </p:nvSpPr>
        <p:spPr>
          <a:xfrm>
            <a:off x="136398" y="1204785"/>
            <a:ext cx="822699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/>
            <a:r>
              <a:rPr lang="ru-RU" altLang="ru-RU" sz="1400" b="1" dirty="0">
                <a:solidFill>
                  <a:srgbClr val="7030A0"/>
                </a:solidFill>
              </a:rPr>
              <a:t>Оператор включающего ИЛИ</a:t>
            </a:r>
            <a:r>
              <a:rPr lang="ru-RU" altLang="ru-RU" sz="1400" dirty="0">
                <a:solidFill>
                  <a:srgbClr val="7030A0"/>
                </a:solidFill>
              </a:rPr>
              <a:t> (</a:t>
            </a:r>
            <a:r>
              <a:rPr lang="ru-RU" altLang="ru-RU" sz="1400" dirty="0" err="1">
                <a:solidFill>
                  <a:srgbClr val="7030A0"/>
                </a:solidFill>
              </a:rPr>
              <a:t>inclusive</a:t>
            </a:r>
            <a:r>
              <a:rPr lang="ru-RU" altLang="ru-RU" sz="1400" dirty="0">
                <a:solidFill>
                  <a:srgbClr val="7030A0"/>
                </a:solidFill>
              </a:rPr>
              <a:t> </a:t>
            </a:r>
            <a:r>
              <a:rPr lang="ru-RU" altLang="ru-RU" sz="1400" dirty="0" err="1">
                <a:solidFill>
                  <a:srgbClr val="7030A0"/>
                </a:solidFill>
              </a:rPr>
              <a:t>gateway</a:t>
            </a:r>
            <a:r>
              <a:rPr lang="ru-RU" altLang="ru-RU" sz="1400" dirty="0">
                <a:solidFill>
                  <a:srgbClr val="7030A0"/>
                </a:solidFill>
              </a:rPr>
              <a:t>) </a:t>
            </a:r>
            <a:r>
              <a:rPr lang="ru-RU" altLang="ru-RU" sz="1400" dirty="0">
                <a:solidFill>
                  <a:srgbClr val="0070C0"/>
                </a:solidFill>
              </a:rPr>
              <a:t>активирует одну</a:t>
            </a:r>
            <a:r>
              <a:rPr lang="en-US" altLang="ru-RU" sz="1400" dirty="0">
                <a:solidFill>
                  <a:srgbClr val="0070C0"/>
                </a:solidFill>
              </a:rPr>
              <a:t> </a:t>
            </a:r>
            <a:r>
              <a:rPr lang="ru-RU" altLang="ru-RU" sz="1400" dirty="0">
                <a:solidFill>
                  <a:srgbClr val="0070C0"/>
                </a:solidFill>
              </a:rPr>
              <a:t> или более исходящих ветвей, в случае, когда осуществляется ветвление. Если оператор используется для синхронизации, то он ожидает завершения выполнения одной входящей ветви и активирует выходной поток.</a:t>
            </a:r>
            <a:endParaRPr lang="en-US" altLang="ru-RU" sz="1400" dirty="0">
              <a:solidFill>
                <a:srgbClr val="0070C0"/>
              </a:solidFill>
            </a:endParaRPr>
          </a:p>
          <a:p>
            <a:pPr algn="just" eaLnBrk="1" hangingPunct="1"/>
            <a:endParaRPr lang="ru-RU" altLang="ru-RU" sz="1400" dirty="0">
              <a:solidFill>
                <a:srgbClr val="0070C0"/>
              </a:solidFill>
            </a:endParaRPr>
          </a:p>
          <a:p>
            <a:pPr algn="just" eaLnBrk="1" hangingPunct="1"/>
            <a:r>
              <a:rPr lang="ru-RU" altLang="ru-RU" sz="1400" b="1" dirty="0">
                <a:solidFill>
                  <a:srgbClr val="7030A0"/>
                </a:solidFill>
              </a:rPr>
              <a:t>Сложный оператор</a:t>
            </a:r>
            <a:r>
              <a:rPr lang="ru-RU" altLang="ru-RU" sz="1400" dirty="0">
                <a:solidFill>
                  <a:srgbClr val="7030A0"/>
                </a:solidFill>
              </a:rPr>
              <a:t> (</a:t>
            </a:r>
            <a:r>
              <a:rPr lang="ru-RU" altLang="ru-RU" sz="1400" dirty="0" err="1">
                <a:solidFill>
                  <a:srgbClr val="7030A0"/>
                </a:solidFill>
              </a:rPr>
              <a:t>complex</a:t>
            </a:r>
            <a:r>
              <a:rPr lang="ru-RU" altLang="ru-RU" sz="1400" dirty="0">
                <a:solidFill>
                  <a:srgbClr val="7030A0"/>
                </a:solidFill>
              </a:rPr>
              <a:t> </a:t>
            </a:r>
            <a:r>
              <a:rPr lang="ru-RU" altLang="ru-RU" sz="1400" dirty="0" err="1">
                <a:solidFill>
                  <a:srgbClr val="7030A0"/>
                </a:solidFill>
              </a:rPr>
              <a:t>gateway</a:t>
            </a:r>
            <a:r>
              <a:rPr lang="ru-RU" altLang="ru-RU" sz="1400" dirty="0">
                <a:solidFill>
                  <a:srgbClr val="7030A0"/>
                </a:solidFill>
              </a:rPr>
              <a:t>) </a:t>
            </a:r>
            <a:r>
              <a:rPr lang="ru-RU" altLang="ru-RU" sz="1400" dirty="0">
                <a:solidFill>
                  <a:srgbClr val="0070C0"/>
                </a:solidFill>
              </a:rPr>
              <a:t>имеет несколько условий, в зависимости от выполнения которых активируются исходящие ветви. Оператор затрудняет понимание диаграммы, так как условия, определяющие семантику оператора, графически не выражены на диаграмме. Вследствие этого использование оператора нежелательно.</a:t>
            </a:r>
          </a:p>
          <a:p>
            <a:pPr algn="just" eaLnBrk="1" hangingPunct="1"/>
            <a:endParaRPr lang="ru-RU" altLang="ru-RU" sz="1400" dirty="0">
              <a:solidFill>
                <a:srgbClr val="0070C0"/>
              </a:solidFill>
            </a:endParaRPr>
          </a:p>
          <a:p>
            <a:pPr algn="just" eaLnBrk="1" hangingPunct="1"/>
            <a:r>
              <a:rPr lang="ru-RU" altLang="ru-RU" sz="1400" b="1" dirty="0">
                <a:solidFill>
                  <a:srgbClr val="7030A0"/>
                </a:solidFill>
              </a:rPr>
              <a:t>Оператор И событийный. </a:t>
            </a:r>
            <a:r>
              <a:rPr lang="ru-RU" altLang="ru-RU" sz="1400" dirty="0">
                <a:solidFill>
                  <a:srgbClr val="0070C0"/>
                </a:solidFill>
              </a:rPr>
              <a:t>Наступление всех последующих событий создаёт экземпляр процесса.</a:t>
            </a:r>
            <a:endParaRPr lang="ru-RU" sz="1400" dirty="0">
              <a:solidFill>
                <a:srgbClr val="0070C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22D701-B8AD-E94A-8068-5AFCED92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242" y="1347614"/>
            <a:ext cx="478631" cy="414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F042A1-0C9A-51E2-E438-18492CAA3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053" y="2503974"/>
            <a:ext cx="435769" cy="4000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75C0B4-DB2F-8374-7CB5-24B0FBBC3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909" y="3381549"/>
            <a:ext cx="442913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/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656081-35C2-2543-86DE-6944FD40D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512026"/>
            <a:ext cx="8286415" cy="41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3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alt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Соединяющие объекты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  <a:p>
            <a:pPr lvl="0" algn="ctr"/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pic>
        <p:nvPicPr>
          <p:cNvPr id="2" name="Picture 3" descr="400px-BPMN_SequenceFlow">
            <a:hlinkClick r:id="rId3"/>
            <a:extLst>
              <a:ext uri="{FF2B5EF4-FFF2-40B4-BE49-F238E27FC236}">
                <a16:creationId xmlns:a16="http://schemas.microsoft.com/office/drawing/2014/main" id="{07144BFD-C4E9-7CD9-65B6-ED32BDF30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82650"/>
            <a:ext cx="3600400" cy="68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400px-BPMN_Associations">
            <a:hlinkClick r:id="rId5"/>
            <a:extLst>
              <a:ext uri="{FF2B5EF4-FFF2-40B4-BE49-F238E27FC236}">
                <a16:creationId xmlns:a16="http://schemas.microsoft.com/office/drawing/2014/main" id="{EF217AEF-5D57-1377-1125-0C31B5328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29255"/>
            <a:ext cx="3960440" cy="79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BPMN_MessageFlow">
            <a:hlinkClick r:id="rId7"/>
            <a:extLst>
              <a:ext uri="{FF2B5EF4-FFF2-40B4-BE49-F238E27FC236}">
                <a16:creationId xmlns:a16="http://schemas.microsoft.com/office/drawing/2014/main" id="{E490DF87-8328-C95B-C2C5-4D3F7825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717198"/>
            <a:ext cx="2078831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9CA83-A9DA-B313-2C81-BAE6E2D47766}"/>
              </a:ext>
            </a:extLst>
          </p:cNvPr>
          <p:cNvSpPr txBox="1"/>
          <p:nvPr/>
        </p:nvSpPr>
        <p:spPr>
          <a:xfrm>
            <a:off x="791580" y="1556087"/>
            <a:ext cx="75608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/>
            <a:r>
              <a:rPr lang="ru-RU" altLang="ru-RU" sz="1400" dirty="0">
                <a:solidFill>
                  <a:srgbClr val="000099"/>
                </a:solidFill>
                <a:latin typeface="+mn-lt"/>
              </a:rPr>
              <a:t>Существует три вида соединяющих</a:t>
            </a:r>
            <a:r>
              <a:rPr lang="en-US" altLang="ru-RU" sz="1400" dirty="0">
                <a:solidFill>
                  <a:srgbClr val="000099"/>
                </a:solidFill>
                <a:latin typeface="+mn-lt"/>
              </a:rPr>
              <a:t> </a:t>
            </a:r>
            <a:r>
              <a:rPr lang="ru-RU" altLang="ru-RU" sz="1400" dirty="0">
                <a:solidFill>
                  <a:srgbClr val="000099"/>
                </a:solidFill>
                <a:latin typeface="+mn-lt"/>
              </a:rPr>
              <a:t>объектов: </a:t>
            </a:r>
            <a:r>
              <a:rPr lang="ru-RU" altLang="ru-RU" sz="1400" b="1" dirty="0">
                <a:solidFill>
                  <a:srgbClr val="C00000"/>
                </a:solidFill>
                <a:latin typeface="+mn-lt"/>
              </a:rPr>
              <a:t>потоки управления</a:t>
            </a:r>
            <a:r>
              <a:rPr lang="ru-RU" altLang="ru-RU" sz="1400" dirty="0">
                <a:solidFill>
                  <a:srgbClr val="0070C0"/>
                </a:solidFill>
                <a:latin typeface="+mn-lt"/>
              </a:rPr>
              <a:t>, </a:t>
            </a:r>
            <a:r>
              <a:rPr lang="ru-RU" altLang="ru-RU" sz="1400" b="1" dirty="0">
                <a:solidFill>
                  <a:srgbClr val="C00000"/>
                </a:solidFill>
                <a:latin typeface="+mn-lt"/>
              </a:rPr>
              <a:t>потоки сообщений </a:t>
            </a:r>
            <a:r>
              <a:rPr lang="ru-RU" altLang="ru-RU" sz="1400" dirty="0">
                <a:solidFill>
                  <a:srgbClr val="000099"/>
                </a:solidFill>
                <a:latin typeface="+mn-lt"/>
              </a:rPr>
              <a:t>и </a:t>
            </a:r>
            <a:r>
              <a:rPr lang="ru-RU" altLang="ru-RU" sz="1400" b="1" dirty="0">
                <a:solidFill>
                  <a:srgbClr val="C00000"/>
                </a:solidFill>
                <a:latin typeface="+mn-lt"/>
              </a:rPr>
              <a:t>ассоциации</a:t>
            </a:r>
            <a:r>
              <a:rPr lang="ru-RU" altLang="ru-RU" sz="1400" dirty="0">
                <a:solidFill>
                  <a:srgbClr val="0070C0"/>
                </a:solidFill>
                <a:latin typeface="+mn-lt"/>
              </a:rPr>
              <a:t>. </a:t>
            </a:r>
            <a:endParaRPr lang="en-US" altLang="ru-RU" sz="1400" dirty="0">
              <a:solidFill>
                <a:srgbClr val="0070C0"/>
              </a:solidFill>
              <a:latin typeface="+mn-lt"/>
            </a:endParaRPr>
          </a:p>
          <a:p>
            <a:pPr algn="just" eaLnBrk="1" hangingPunct="1"/>
            <a:r>
              <a:rPr lang="ru-RU" altLang="ru-RU" sz="1400" b="1" dirty="0">
                <a:solidFill>
                  <a:srgbClr val="7030A0"/>
                </a:solidFill>
                <a:latin typeface="+mn-lt"/>
              </a:rPr>
              <a:t>Поток управления </a:t>
            </a:r>
            <a:r>
              <a:rPr lang="ru-RU" altLang="ru-RU" sz="1400" dirty="0">
                <a:solidFill>
                  <a:srgbClr val="000099"/>
                </a:solidFill>
                <a:latin typeface="+mn-lt"/>
              </a:rPr>
              <a:t>задаёт порядок выполнения действий. Если линия потока управления перечеркнута диагональной чертой со стороны узла из которого она исходит, то она обозначает поток, выполняемый по умолчанию.</a:t>
            </a:r>
            <a:endParaRPr lang="en-US" altLang="ru-RU" sz="1400" dirty="0">
              <a:solidFill>
                <a:srgbClr val="000099"/>
              </a:solidFill>
              <a:latin typeface="+mn-lt"/>
            </a:endParaRPr>
          </a:p>
          <a:p>
            <a:pPr algn="just" eaLnBrk="1" hangingPunct="1"/>
            <a:r>
              <a:rPr lang="ru-RU" altLang="ru-RU" sz="1400" b="1" dirty="0">
                <a:solidFill>
                  <a:srgbClr val="7030A0"/>
                </a:solidFill>
                <a:latin typeface="+mn-lt"/>
              </a:rPr>
              <a:t>Поток сообщений</a:t>
            </a:r>
            <a:r>
              <a:rPr lang="en-US" altLang="ru-RU" sz="14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ru-RU" altLang="ru-RU" sz="1400" dirty="0">
                <a:solidFill>
                  <a:srgbClr val="000099"/>
                </a:solidFill>
                <a:latin typeface="+mn-lt"/>
              </a:rPr>
              <a:t>изображается штриховой линией, оканчивающейся открытой стрелкой. </a:t>
            </a:r>
          </a:p>
          <a:p>
            <a:pPr algn="just" eaLnBrk="1" hangingPunct="1"/>
            <a:r>
              <a:rPr lang="ru-RU" altLang="ru-RU" sz="1400" b="1" dirty="0">
                <a:solidFill>
                  <a:srgbClr val="7030A0"/>
                </a:solidFill>
                <a:latin typeface="+mn-lt"/>
              </a:rPr>
              <a:t>Ассоциации</a:t>
            </a:r>
            <a:r>
              <a:rPr lang="en-US" altLang="ru-RU" sz="1400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altLang="ru-RU" sz="1400" dirty="0">
                <a:solidFill>
                  <a:srgbClr val="000099"/>
                </a:solidFill>
                <a:latin typeface="+mn-lt"/>
              </a:rPr>
              <a:t>изображаются пунктирной линией, заканчивающейся стрелкой. Они соединяют артефакты, данные или аннотации с объектами потока управления.</a:t>
            </a:r>
          </a:p>
        </p:txBody>
      </p:sp>
    </p:spTree>
    <p:extLst>
      <p:ext uri="{BB962C8B-B14F-4D97-AF65-F5344CB8AC3E}">
        <p14:creationId xmlns:p14="http://schemas.microsoft.com/office/powerpoint/2010/main" val="1385323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/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Четыре типа диаграмм </a:t>
            </a:r>
            <a:r>
              <a:rPr lang="en-US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BPMN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  <a:p>
            <a:pPr lvl="0" algn="ctr"/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9CA83-A9DA-B313-2C81-BAE6E2D47766}"/>
              </a:ext>
            </a:extLst>
          </p:cNvPr>
          <p:cNvSpPr txBox="1"/>
          <p:nvPr/>
        </p:nvSpPr>
        <p:spPr>
          <a:xfrm>
            <a:off x="251520" y="483518"/>
            <a:ext cx="878396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0099"/>
                </a:solidFill>
              </a:rPr>
              <a:t>Существует четыре типа диаграмм </a:t>
            </a:r>
            <a:r>
              <a:rPr lang="en-US" sz="1400" b="1" dirty="0">
                <a:solidFill>
                  <a:srgbClr val="000099"/>
                </a:solidFill>
              </a:rPr>
              <a:t>BPMN: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7030A0"/>
                </a:solidFill>
              </a:rPr>
              <a:t>Процесс </a:t>
            </a:r>
            <a:r>
              <a:rPr lang="en-US" sz="1400" dirty="0">
                <a:solidFill>
                  <a:srgbClr val="7030A0"/>
                </a:solidFill>
              </a:rPr>
              <a:t>(Process </a:t>
            </a:r>
            <a:r>
              <a:rPr lang="en-US" sz="1400" dirty="0" err="1">
                <a:solidFill>
                  <a:srgbClr val="7030A0"/>
                </a:solidFill>
              </a:rPr>
              <a:t>Diagramm</a:t>
            </a:r>
            <a:r>
              <a:rPr lang="en-US" sz="1400" dirty="0">
                <a:solidFill>
                  <a:srgbClr val="7030A0"/>
                </a:solidFill>
              </a:rPr>
              <a:t>)</a:t>
            </a:r>
            <a:endParaRPr lang="ru-RU" sz="1400" dirty="0">
              <a:solidFill>
                <a:srgbClr val="7030A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7030A0"/>
                </a:solidFill>
              </a:rPr>
              <a:t>Взаимодействие</a:t>
            </a:r>
            <a:r>
              <a:rPr lang="en-US" sz="1400" b="1" dirty="0">
                <a:solidFill>
                  <a:srgbClr val="7030A0"/>
                </a:solidFill>
              </a:rPr>
              <a:t> </a:t>
            </a:r>
            <a:r>
              <a:rPr lang="en-US" sz="1400" dirty="0">
                <a:solidFill>
                  <a:srgbClr val="7030A0"/>
                </a:solidFill>
              </a:rPr>
              <a:t>(Collaboration </a:t>
            </a:r>
            <a:r>
              <a:rPr lang="en-US" sz="1400" dirty="0" err="1">
                <a:solidFill>
                  <a:srgbClr val="7030A0"/>
                </a:solidFill>
              </a:rPr>
              <a:t>Diagramm</a:t>
            </a:r>
            <a:r>
              <a:rPr lang="en-US" sz="1400" dirty="0">
                <a:solidFill>
                  <a:srgbClr val="7030A0"/>
                </a:solidFill>
              </a:rPr>
              <a:t>)</a:t>
            </a:r>
            <a:endParaRPr lang="ru-RU" sz="1400" dirty="0">
              <a:solidFill>
                <a:srgbClr val="7030A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7030A0"/>
                </a:solidFill>
              </a:rPr>
              <a:t>Хореография</a:t>
            </a:r>
            <a:r>
              <a:rPr lang="en-US" sz="1400" b="1" dirty="0">
                <a:solidFill>
                  <a:srgbClr val="7030A0"/>
                </a:solidFill>
              </a:rPr>
              <a:t> </a:t>
            </a:r>
            <a:r>
              <a:rPr lang="en-US" sz="1400" dirty="0">
                <a:solidFill>
                  <a:srgbClr val="7030A0"/>
                </a:solidFill>
              </a:rPr>
              <a:t>(Choreography </a:t>
            </a:r>
            <a:r>
              <a:rPr lang="en-US" sz="1400" dirty="0" err="1">
                <a:solidFill>
                  <a:srgbClr val="7030A0"/>
                </a:solidFill>
              </a:rPr>
              <a:t>Diagramm</a:t>
            </a:r>
            <a:r>
              <a:rPr lang="en-US" sz="1400" dirty="0">
                <a:solidFill>
                  <a:srgbClr val="7030A0"/>
                </a:solidFill>
              </a:rPr>
              <a:t>)</a:t>
            </a:r>
            <a:endParaRPr lang="ru-RU" sz="1400" dirty="0">
              <a:solidFill>
                <a:srgbClr val="7030A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7030A0"/>
                </a:solidFill>
              </a:rPr>
              <a:t>Диалог</a:t>
            </a:r>
            <a:r>
              <a:rPr lang="en-US" sz="1400" b="1" dirty="0">
                <a:solidFill>
                  <a:srgbClr val="7030A0"/>
                </a:solidFill>
              </a:rPr>
              <a:t> </a:t>
            </a:r>
            <a:r>
              <a:rPr lang="en-US" sz="1400" dirty="0">
                <a:solidFill>
                  <a:srgbClr val="7030A0"/>
                </a:solidFill>
              </a:rPr>
              <a:t>(Conversation </a:t>
            </a:r>
            <a:r>
              <a:rPr lang="en-US" sz="1400" dirty="0" err="1">
                <a:solidFill>
                  <a:srgbClr val="7030A0"/>
                </a:solidFill>
              </a:rPr>
              <a:t>Diagramm</a:t>
            </a:r>
            <a:r>
              <a:rPr lang="en-US" sz="1400" dirty="0">
                <a:solidFill>
                  <a:srgbClr val="7030A0"/>
                </a:solidFill>
              </a:rPr>
              <a:t>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</a:t>
            </a:r>
            <a:r>
              <a:rPr lang="ru-RU" sz="1400" i="1" dirty="0">
                <a:solidFill>
                  <a:srgbClr val="000099"/>
                </a:solidFill>
              </a:rPr>
              <a:t>Первые три типа основные</a:t>
            </a:r>
            <a:r>
              <a:rPr lang="ru-RU" sz="1400" dirty="0">
                <a:solidFill>
                  <a:srgbClr val="000099"/>
                </a:solidFill>
              </a:rPr>
              <a:t>, а четвертый вид – </a:t>
            </a:r>
            <a:r>
              <a:rPr lang="ru-RU" sz="1400" dirty="0">
                <a:solidFill>
                  <a:srgbClr val="7030A0"/>
                </a:solidFill>
              </a:rPr>
              <a:t>«Диалог» </a:t>
            </a:r>
            <a:r>
              <a:rPr lang="ru-RU" sz="1400" dirty="0">
                <a:solidFill>
                  <a:srgbClr val="000099"/>
                </a:solidFill>
              </a:rPr>
              <a:t>появился в </a:t>
            </a:r>
            <a:r>
              <a:rPr lang="ru-RU" sz="1400" b="1" dirty="0">
                <a:solidFill>
                  <a:srgbClr val="000099"/>
                </a:solidFill>
              </a:rPr>
              <a:t>BPMN 2.0</a:t>
            </a:r>
            <a:r>
              <a:rPr lang="ru-RU" sz="1400" dirty="0">
                <a:solidFill>
                  <a:srgbClr val="000099"/>
                </a:solidFill>
              </a:rPr>
              <a:t>. Чаще всего используют диаграммы </a:t>
            </a:r>
            <a:r>
              <a:rPr lang="ru-RU" sz="1400" dirty="0">
                <a:solidFill>
                  <a:srgbClr val="7030A0"/>
                </a:solidFill>
              </a:rPr>
              <a:t>«Процесс» </a:t>
            </a:r>
            <a:r>
              <a:rPr lang="ru-RU" sz="1400" dirty="0">
                <a:solidFill>
                  <a:srgbClr val="000099"/>
                </a:solidFill>
              </a:rPr>
              <a:t>и </a:t>
            </a:r>
            <a:r>
              <a:rPr lang="ru-RU" sz="1400" dirty="0">
                <a:solidFill>
                  <a:srgbClr val="7030A0"/>
                </a:solidFill>
              </a:rPr>
              <a:t>«Взаимодействие»</a:t>
            </a:r>
            <a:r>
              <a:rPr lang="ru-RU" sz="1400" dirty="0">
                <a:solidFill>
                  <a:srgbClr val="0070C0"/>
                </a:solidFill>
              </a:rPr>
              <a:t>. </a:t>
            </a:r>
            <a:r>
              <a:rPr lang="ru-RU" sz="1400" dirty="0">
                <a:solidFill>
                  <a:srgbClr val="000099"/>
                </a:solidFill>
              </a:rPr>
              <a:t>Назначение всех видов диаграмм: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000099"/>
                </a:solidFill>
              </a:rPr>
              <a:t> Диаграммы типа </a:t>
            </a:r>
            <a:r>
              <a:rPr lang="en-US" sz="1400" b="1" dirty="0">
                <a:solidFill>
                  <a:srgbClr val="7030A0"/>
                </a:solidFill>
              </a:rPr>
              <a:t>“</a:t>
            </a:r>
            <a:r>
              <a:rPr lang="ru-RU" sz="1400" b="1" dirty="0">
                <a:solidFill>
                  <a:srgbClr val="7030A0"/>
                </a:solidFill>
              </a:rPr>
              <a:t>Процесс</a:t>
            </a:r>
            <a:r>
              <a:rPr lang="en-US" sz="1400" b="1" dirty="0">
                <a:solidFill>
                  <a:srgbClr val="7030A0"/>
                </a:solidFill>
              </a:rPr>
              <a:t>”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ru-RU" sz="1400" dirty="0">
                <a:solidFill>
                  <a:srgbClr val="000099"/>
                </a:solidFill>
              </a:rPr>
              <a:t>рассмотрены нами ранее. </a:t>
            </a:r>
            <a:r>
              <a:rPr lang="ru-RU" sz="1400" i="1" dirty="0">
                <a:solidFill>
                  <a:srgbClr val="000099"/>
                </a:solidFill>
              </a:rPr>
              <a:t>Они описывают </a:t>
            </a:r>
            <a:r>
              <a:rPr lang="ru-RU" sz="1400" b="1" i="1" dirty="0">
                <a:solidFill>
                  <a:srgbClr val="000099"/>
                </a:solidFill>
              </a:rPr>
              <a:t>бизнес-процесс </a:t>
            </a:r>
            <a:r>
              <a:rPr lang="ru-RU" sz="1400" i="1" dirty="0">
                <a:solidFill>
                  <a:srgbClr val="000099"/>
                </a:solidFill>
              </a:rPr>
              <a:t>в виде потока задач</a:t>
            </a:r>
            <a:r>
              <a:rPr lang="ru-RU" sz="1400" dirty="0">
                <a:solidFill>
                  <a:srgbClr val="000099"/>
                </a:solidFill>
              </a:rPr>
              <a:t>, условий и событий.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000099"/>
                </a:solidFill>
              </a:rPr>
              <a:t>Диаграммы типа </a:t>
            </a:r>
            <a:r>
              <a:rPr lang="en-US" sz="1400" b="1" dirty="0">
                <a:solidFill>
                  <a:srgbClr val="7030A0"/>
                </a:solidFill>
              </a:rPr>
              <a:t>“</a:t>
            </a:r>
            <a:r>
              <a:rPr lang="ru-RU" sz="1400" b="1" dirty="0">
                <a:solidFill>
                  <a:srgbClr val="7030A0"/>
                </a:solidFill>
              </a:rPr>
              <a:t>Взаимодействие</a:t>
            </a:r>
            <a:r>
              <a:rPr lang="en-US" sz="1400" b="1" dirty="0">
                <a:solidFill>
                  <a:srgbClr val="7030A0"/>
                </a:solidFill>
              </a:rPr>
              <a:t>” </a:t>
            </a:r>
            <a:r>
              <a:rPr lang="ru-RU" sz="1400" i="1" dirty="0">
                <a:solidFill>
                  <a:srgbClr val="000099"/>
                </a:solidFill>
              </a:rPr>
              <a:t>моделируют взаимодействие между двумя или более бизнес-процессами</a:t>
            </a:r>
            <a:r>
              <a:rPr lang="ru-RU" sz="1400" dirty="0">
                <a:solidFill>
                  <a:srgbClr val="000099"/>
                </a:solidFill>
              </a:rPr>
              <a:t>. Графически взаимодействия процессов используют потоки сообщений (</a:t>
            </a:r>
            <a:r>
              <a:rPr lang="ru-RU" sz="1400" dirty="0" err="1">
                <a:solidFill>
                  <a:srgbClr val="000099"/>
                </a:solidFill>
              </a:rPr>
              <a:t>message</a:t>
            </a:r>
            <a:r>
              <a:rPr lang="ru-RU" sz="1400" dirty="0">
                <a:solidFill>
                  <a:srgbClr val="000099"/>
                </a:solidFill>
              </a:rPr>
              <a:t> </a:t>
            </a:r>
            <a:r>
              <a:rPr lang="ru-RU" sz="1400" dirty="0" err="1">
                <a:solidFill>
                  <a:srgbClr val="000099"/>
                </a:solidFill>
              </a:rPr>
              <a:t>flow</a:t>
            </a:r>
            <a:r>
              <a:rPr lang="ru-RU" sz="1400" dirty="0">
                <a:solidFill>
                  <a:srgbClr val="000099"/>
                </a:solidFill>
              </a:rPr>
              <a:t>). Пример такой диаграммы на следующем слайде.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000099"/>
                </a:solidFill>
              </a:rPr>
              <a:t>Диаграммы </a:t>
            </a:r>
            <a:r>
              <a:rPr lang="en-US" sz="1400" b="1" dirty="0">
                <a:solidFill>
                  <a:srgbClr val="7030A0"/>
                </a:solidFill>
              </a:rPr>
              <a:t>“</a:t>
            </a:r>
            <a:r>
              <a:rPr lang="ru-RU" sz="1400" b="1" dirty="0">
                <a:solidFill>
                  <a:srgbClr val="7030A0"/>
                </a:solidFill>
              </a:rPr>
              <a:t>хореографии</a:t>
            </a:r>
            <a:r>
              <a:rPr lang="en-US" sz="1400" b="1" dirty="0">
                <a:solidFill>
                  <a:srgbClr val="000099"/>
                </a:solidFill>
              </a:rPr>
              <a:t>”</a:t>
            </a:r>
            <a:r>
              <a:rPr lang="ru-RU" sz="1400" b="1" dirty="0">
                <a:solidFill>
                  <a:srgbClr val="000099"/>
                </a:solidFill>
              </a:rPr>
              <a:t> </a:t>
            </a:r>
            <a:r>
              <a:rPr lang="ru-RU" sz="1400" dirty="0">
                <a:solidFill>
                  <a:srgbClr val="000099"/>
                </a:solidFill>
              </a:rPr>
              <a:t>описывают поток взаимодействий участников при выполнении бизнес-процессов.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000099"/>
                </a:solidFill>
              </a:rPr>
              <a:t>Диаграмма</a:t>
            </a:r>
            <a:r>
              <a:rPr lang="ru-RU" sz="1400" b="1" dirty="0">
                <a:solidFill>
                  <a:srgbClr val="0070C0"/>
                </a:solidFill>
              </a:rPr>
              <a:t> </a:t>
            </a:r>
            <a:r>
              <a:rPr lang="en-US" sz="1400" b="1" dirty="0">
                <a:solidFill>
                  <a:srgbClr val="7030A0"/>
                </a:solidFill>
              </a:rPr>
              <a:t>“</a:t>
            </a:r>
            <a:r>
              <a:rPr lang="ru-RU" sz="1400" b="1" dirty="0">
                <a:solidFill>
                  <a:srgbClr val="7030A0"/>
                </a:solidFill>
              </a:rPr>
              <a:t>Диалог</a:t>
            </a:r>
            <a:r>
              <a:rPr lang="en-US" sz="1400" b="1" dirty="0">
                <a:solidFill>
                  <a:srgbClr val="7030A0"/>
                </a:solidFill>
              </a:rPr>
              <a:t>”</a:t>
            </a:r>
            <a:r>
              <a:rPr lang="ru-RU" sz="1400" b="1" dirty="0">
                <a:solidFill>
                  <a:srgbClr val="7030A0"/>
                </a:solidFill>
              </a:rPr>
              <a:t> </a:t>
            </a:r>
            <a:r>
              <a:rPr lang="ru-RU" sz="1400" dirty="0">
                <a:solidFill>
                  <a:srgbClr val="000099"/>
                </a:solidFill>
              </a:rPr>
              <a:t>еще один вариант диаграммы для визуализации </a:t>
            </a:r>
            <a:r>
              <a:rPr lang="ru-RU" sz="1400" b="1" dirty="0">
                <a:solidFill>
                  <a:srgbClr val="000099"/>
                </a:solidFill>
              </a:rPr>
              <a:t>взаимодействий бизнес-процессов BPMN</a:t>
            </a:r>
            <a:r>
              <a:rPr lang="ru-RU" sz="1400" dirty="0">
                <a:solidFill>
                  <a:srgbClr val="000099"/>
                </a:solidFill>
              </a:rPr>
              <a:t> и их участников. Диаграмма "Диалог" описывает процессный ландшафт и взаимодействия верхнего уровня между вовлеченными сторонами. </a:t>
            </a:r>
          </a:p>
        </p:txBody>
      </p:sp>
    </p:spTree>
    <p:extLst>
      <p:ext uri="{BB962C8B-B14F-4D97-AF65-F5344CB8AC3E}">
        <p14:creationId xmlns:p14="http://schemas.microsoft.com/office/powerpoint/2010/main" val="261298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/>
            <a:r>
              <a:rPr lang="ru-RU" altLang="ru-RU" sz="15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Взаимодействие бизнес-процессов в нотации BPMN 1.1: Обработка запроса о товарах </a:t>
            </a:r>
            <a:endParaRPr lang="ru-RU" sz="15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  <a:p>
            <a:pPr lvl="0" algn="ctr"/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pic>
        <p:nvPicPr>
          <p:cNvPr id="2" name="Picture 5" descr="Файл:Quotation BPMN Example.png">
            <a:extLst>
              <a:ext uri="{FF2B5EF4-FFF2-40B4-BE49-F238E27FC236}">
                <a16:creationId xmlns:a16="http://schemas.microsoft.com/office/drawing/2014/main" id="{6F3F50F0-9BE4-F96C-77FD-A2F5A808D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3" y="555927"/>
            <a:ext cx="8536376" cy="403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376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/>
            <a:r>
              <a:rPr lang="ru-RU" alt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Оркестровка и хореография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DDFC9-AA67-4642-9296-4A6EF3B77818}"/>
              </a:ext>
            </a:extLst>
          </p:cNvPr>
          <p:cNvSpPr txBox="1"/>
          <p:nvPr/>
        </p:nvSpPr>
        <p:spPr>
          <a:xfrm>
            <a:off x="0" y="483518"/>
            <a:ext cx="9144000" cy="171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ru-RU" altLang="ru-RU" sz="1200" dirty="0">
                <a:solidFill>
                  <a:srgbClr val="C00000"/>
                </a:solidFill>
              </a:rPr>
              <a:t> </a:t>
            </a:r>
            <a:r>
              <a:rPr lang="ru-RU" altLang="ru-RU" sz="1200" b="1" dirty="0">
                <a:solidFill>
                  <a:srgbClr val="C00000"/>
                </a:solidFill>
              </a:rPr>
              <a:t>Оркестровка</a:t>
            </a:r>
            <a:r>
              <a:rPr lang="ru-RU" altLang="ru-RU" sz="1200" dirty="0">
                <a:solidFill>
                  <a:srgbClr val="C00000"/>
                </a:solidFill>
              </a:rPr>
              <a:t> </a:t>
            </a:r>
            <a:r>
              <a:rPr lang="ru-RU" altLang="ru-RU" sz="1200" dirty="0">
                <a:solidFill>
                  <a:srgbClr val="000099"/>
                </a:solidFill>
              </a:rPr>
              <a:t>- </a:t>
            </a:r>
            <a:r>
              <a:rPr lang="ru-RU" altLang="ru-RU" sz="1200" i="1" dirty="0">
                <a:solidFill>
                  <a:srgbClr val="000099"/>
                </a:solidFill>
              </a:rPr>
              <a:t>это описание внутреннего бизнес-процесса в виде потока взаимодействия между внутренними и внешними для организации веб-сервисами</a:t>
            </a:r>
            <a:r>
              <a:rPr lang="ru-RU" altLang="ru-RU" sz="1200" dirty="0">
                <a:solidFill>
                  <a:srgbClr val="000099"/>
                </a:solidFill>
              </a:rPr>
              <a:t>. </a:t>
            </a:r>
            <a:r>
              <a:rPr lang="ru-RU" altLang="ru-RU" sz="1200" b="1" dirty="0">
                <a:solidFill>
                  <a:srgbClr val="000099"/>
                </a:solidFill>
              </a:rPr>
              <a:t>Точка зрения </a:t>
            </a:r>
            <a:r>
              <a:rPr lang="ru-RU" altLang="ru-RU" sz="1200" dirty="0">
                <a:solidFill>
                  <a:srgbClr val="000099"/>
                </a:solidFill>
              </a:rPr>
              <a:t>на этот процесс – </a:t>
            </a:r>
            <a:r>
              <a:rPr lang="ru-RU" altLang="ru-RU" sz="1200" i="1" dirty="0">
                <a:solidFill>
                  <a:srgbClr val="000099"/>
                </a:solidFill>
              </a:rPr>
              <a:t>чисто внутренняя</a:t>
            </a:r>
            <a:r>
              <a:rPr lang="ru-RU" altLang="ru-RU" sz="1200" dirty="0">
                <a:solidFill>
                  <a:srgbClr val="000099"/>
                </a:solidFill>
              </a:rPr>
              <a:t>, например, со стороны руководства, то есть владельца бизнес-процесса.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ru-RU" altLang="ru-RU" sz="1200" dirty="0">
                <a:solidFill>
                  <a:srgbClr val="000099"/>
                </a:solidFill>
              </a:rPr>
              <a:t>Исполнение оркестровки предполагает наличие центрального координатора, который вызывает веб-сервисы. Веб-сервисы в этом случае "не знают", что они участвуют в более глобальном бизнес-процессе. Аналог – оркестр, управляемый дирижёром.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br>
              <a:rPr lang="ru-RU" altLang="ru-RU" sz="1200" dirty="0">
                <a:solidFill>
                  <a:srgbClr val="0070C0"/>
                </a:solidFill>
              </a:rPr>
            </a:br>
            <a:r>
              <a:rPr lang="ru-RU" altLang="ru-RU" sz="1200" b="1" dirty="0">
                <a:solidFill>
                  <a:srgbClr val="C00000"/>
                </a:solidFill>
              </a:rPr>
              <a:t>Хореография</a:t>
            </a:r>
            <a:r>
              <a:rPr lang="ru-RU" altLang="ru-RU" sz="1200" dirty="0">
                <a:solidFill>
                  <a:srgbClr val="C00000"/>
                </a:solidFill>
              </a:rPr>
              <a:t> </a:t>
            </a:r>
            <a:r>
              <a:rPr lang="ru-RU" altLang="ru-RU" sz="1200" dirty="0">
                <a:solidFill>
                  <a:srgbClr val="000099"/>
                </a:solidFill>
              </a:rPr>
              <a:t>- </a:t>
            </a:r>
            <a:r>
              <a:rPr lang="ru-RU" altLang="ru-RU" sz="1200" i="1" dirty="0">
                <a:solidFill>
                  <a:srgbClr val="000099"/>
                </a:solidFill>
              </a:rPr>
              <a:t>это определение последовательности условий, при соблюдении которых несколько независимых участников обмениваются сообщениями с целью выполнения некоторой общей задачи. </a:t>
            </a:r>
            <a:r>
              <a:rPr lang="ru-RU" altLang="ru-RU" sz="1200" dirty="0">
                <a:solidFill>
                  <a:srgbClr val="000099"/>
                </a:solidFill>
              </a:rPr>
              <a:t>При использовании хореографии бизнес-процессов не нужен центральный координатор, поскольку каждый веб-сервис "знает", когда выполнять свои операции и с каким другим веб-сервисом он взаимодействует...</a:t>
            </a:r>
            <a:endParaRPr lang="ru-RU" sz="1200" dirty="0">
              <a:solidFill>
                <a:srgbClr val="000099"/>
              </a:solidFill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6F9E739-8513-FA3A-2800-64674B477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6966">
            <a:off x="2022048" y="2165628"/>
            <a:ext cx="5420837" cy="239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20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/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Загружаем и запускаем</a:t>
            </a:r>
            <a:r>
              <a:rPr lang="en-US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Bizagi</a:t>
            </a:r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DCAFA1-D4DE-5E5D-E79C-3A37CADE0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555526"/>
            <a:ext cx="5688632" cy="39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39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67F74A-B4CA-90DE-4B34-FF81D55B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0"/>
            <a:ext cx="6858001" cy="51435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0BD6C0-A501-E931-EF36-7BB83BE417E2}"/>
              </a:ext>
            </a:extLst>
          </p:cNvPr>
          <p:cNvSpPr/>
          <p:nvPr/>
        </p:nvSpPr>
        <p:spPr>
          <a:xfrm>
            <a:off x="7613577" y="123478"/>
            <a:ext cx="176450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100" b="1" dirty="0">
                <a:solidFill>
                  <a:srgbClr val="7030A0"/>
                </a:solidFill>
                <a:latin typeface="Co Headline Corp" panose="020B0503060202020204" pitchFamily="34" charset="0"/>
              </a:rPr>
              <a:t>Шпаргалка</a:t>
            </a:r>
          </a:p>
        </p:txBody>
      </p:sp>
    </p:spTree>
    <p:extLst>
      <p:ext uri="{BB962C8B-B14F-4D97-AF65-F5344CB8AC3E}">
        <p14:creationId xmlns:p14="http://schemas.microsoft.com/office/powerpoint/2010/main" val="352579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Driven Design (DDD)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478869"/>
            <a:ext cx="9144000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sz="1300" dirty="0">
                <a:solidFill>
                  <a:srgbClr val="000099"/>
                </a:solidFill>
              </a:rPr>
              <a:t>В одной из современных технологий разработки информационных систем - предметно-ориентированном проектировании </a:t>
            </a:r>
            <a:r>
              <a:rPr lang="ru-RU" sz="1300" b="1" dirty="0">
                <a:solidFill>
                  <a:srgbClr val="C00000"/>
                </a:solidFill>
              </a:rPr>
              <a:t>Domain Driven Design (DDD) - </a:t>
            </a:r>
            <a:r>
              <a:rPr lang="ru-RU" sz="1300" b="1" i="1" dirty="0">
                <a:solidFill>
                  <a:srgbClr val="C00000"/>
                </a:solidFill>
              </a:rPr>
              <a:t>основная задача</a:t>
            </a:r>
            <a:r>
              <a:rPr lang="ru-RU" sz="1300" b="1" dirty="0">
                <a:solidFill>
                  <a:srgbClr val="C00000"/>
                </a:solidFill>
              </a:rPr>
              <a:t> это получение модели информационной системы </a:t>
            </a:r>
            <a:r>
              <a:rPr lang="ru-RU" sz="1300" b="1" i="1" dirty="0">
                <a:solidFill>
                  <a:srgbClr val="C00000"/>
                </a:solidFill>
              </a:rPr>
              <a:t>максимально точно отражающей цели бизнеса</a:t>
            </a:r>
            <a:r>
              <a:rPr lang="ru-RU" sz="1300" dirty="0">
                <a:solidFill>
                  <a:srgbClr val="0070C0"/>
                </a:solidFill>
              </a:rPr>
              <a:t>. </a:t>
            </a:r>
            <a:r>
              <a:rPr lang="ru-RU" sz="1300" dirty="0">
                <a:solidFill>
                  <a:srgbClr val="000099"/>
                </a:solidFill>
              </a:rPr>
              <a:t>Создается </a:t>
            </a:r>
            <a:r>
              <a:rPr lang="ru-RU" sz="1300" b="1" dirty="0">
                <a:solidFill>
                  <a:srgbClr val="C00000"/>
                </a:solidFill>
              </a:rPr>
              <a:t>универсальный/единый язык (</a:t>
            </a:r>
            <a:r>
              <a:rPr lang="ru-RU" sz="1300" b="1" dirty="0" err="1">
                <a:solidFill>
                  <a:srgbClr val="C00000"/>
                </a:solidFill>
              </a:rPr>
              <a:t>Ubiquito</a:t>
            </a:r>
            <a:r>
              <a:rPr lang="en-US" sz="1300" b="1" dirty="0">
                <a:solidFill>
                  <a:srgbClr val="C00000"/>
                </a:solidFill>
              </a:rPr>
              <a:t>u</a:t>
            </a:r>
            <a:r>
              <a:rPr lang="ru-RU" sz="1300" b="1" dirty="0">
                <a:solidFill>
                  <a:srgbClr val="C00000"/>
                </a:solidFill>
              </a:rPr>
              <a:t>s Language) </a:t>
            </a:r>
            <a:r>
              <a:rPr lang="ru-RU" sz="1300" i="1" dirty="0">
                <a:solidFill>
                  <a:srgbClr val="C00000"/>
                </a:solidFill>
              </a:rPr>
              <a:t>понятный всей команде </a:t>
            </a:r>
            <a:r>
              <a:rPr lang="ru-RU" sz="1300" dirty="0">
                <a:solidFill>
                  <a:srgbClr val="000099"/>
                </a:solidFill>
              </a:rPr>
              <a:t>разработчиков от специалистов предметной области до кодеров. Как и любое подмножество естественного языка, в процессе работы он постоянно развивается, меняется создаваемая онтология, что-то устаревает или модифицируется. В итоге, </a:t>
            </a:r>
            <a:r>
              <a:rPr lang="ru-RU" sz="1300" i="1" dirty="0">
                <a:solidFill>
                  <a:srgbClr val="000099"/>
                </a:solidFill>
              </a:rPr>
              <a:t>остаются только самые устойчивые и проверенные элементы</a:t>
            </a:r>
            <a:r>
              <a:rPr lang="ru-RU" sz="1300" dirty="0">
                <a:solidFill>
                  <a:srgbClr val="000099"/>
                </a:solidFill>
              </a:rPr>
              <a:t>. Считается, что создание таких языков осуществимо только в рамках так называемых </a:t>
            </a:r>
            <a:r>
              <a:rPr lang="ru-RU" sz="1300" b="1" dirty="0">
                <a:solidFill>
                  <a:srgbClr val="000099"/>
                </a:solidFill>
              </a:rPr>
              <a:t>ограниченных контекстов</a:t>
            </a:r>
            <a:r>
              <a:rPr lang="ru-RU" sz="1300" dirty="0">
                <a:solidFill>
                  <a:srgbClr val="000099"/>
                </a:solidFill>
              </a:rPr>
              <a:t>, представляющих в каком-то смысле </a:t>
            </a:r>
            <a:r>
              <a:rPr lang="ru-RU" sz="1300" i="1" dirty="0">
                <a:solidFill>
                  <a:srgbClr val="000099"/>
                </a:solidFill>
              </a:rPr>
              <a:t>самодостаточные фрагменты модели бизнеса</a:t>
            </a:r>
            <a:r>
              <a:rPr lang="ru-RU" sz="1300" dirty="0">
                <a:solidFill>
                  <a:srgbClr val="000099"/>
                </a:solidFill>
              </a:rPr>
              <a:t>.</a:t>
            </a:r>
          </a:p>
          <a:p>
            <a:pPr indent="360000" algn="just"/>
            <a:endParaRPr lang="ru-RU" sz="1300" dirty="0">
              <a:solidFill>
                <a:srgbClr val="000099"/>
              </a:solidFill>
            </a:endParaRPr>
          </a:p>
          <a:p>
            <a:pPr indent="360000" algn="just"/>
            <a:r>
              <a:rPr lang="ru-RU" sz="1300" dirty="0">
                <a:solidFill>
                  <a:srgbClr val="000099"/>
                </a:solidFill>
              </a:rPr>
              <a:t>Мы не имеем возможности сколько-нибудь внятно описать DDD. Тем не менее выделим в нём </a:t>
            </a:r>
            <a:r>
              <a:rPr lang="ru-RU" sz="1300" b="1" dirty="0">
                <a:solidFill>
                  <a:srgbClr val="000099"/>
                </a:solidFill>
              </a:rPr>
              <a:t>стратегическое</a:t>
            </a:r>
            <a:r>
              <a:rPr lang="ru-RU" sz="1300" dirty="0">
                <a:solidFill>
                  <a:srgbClr val="000099"/>
                </a:solidFill>
              </a:rPr>
              <a:t> и </a:t>
            </a:r>
            <a:r>
              <a:rPr lang="ru-RU" sz="1300" b="1" dirty="0">
                <a:solidFill>
                  <a:srgbClr val="000099"/>
                </a:solidFill>
              </a:rPr>
              <a:t>тактическое</a:t>
            </a:r>
            <a:r>
              <a:rPr lang="ru-RU" sz="1300" dirty="0">
                <a:solidFill>
                  <a:srgbClr val="000099"/>
                </a:solidFill>
              </a:rPr>
              <a:t> направления: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300" b="1" dirty="0">
                <a:solidFill>
                  <a:srgbClr val="000099"/>
                </a:solidFill>
              </a:rPr>
              <a:t>К стратегическому направлению </a:t>
            </a:r>
            <a:r>
              <a:rPr lang="ru-RU" sz="1300" dirty="0">
                <a:solidFill>
                  <a:srgbClr val="000099"/>
                </a:solidFill>
              </a:rPr>
              <a:t>можно отнести следующие инструменты приблизительно понятные по названиям: единый язык, предметная область, смысловое ядро, ограниченный контекст, карта контекстов.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300" b="1" dirty="0">
                <a:solidFill>
                  <a:srgbClr val="000099"/>
                </a:solidFill>
              </a:rPr>
              <a:t>В тактическом аспекте </a:t>
            </a:r>
            <a:r>
              <a:rPr lang="ru-RU" sz="1300" dirty="0">
                <a:solidFill>
                  <a:srgbClr val="000099"/>
                </a:solidFill>
              </a:rPr>
              <a:t>(облегченный </a:t>
            </a:r>
            <a:r>
              <a:rPr lang="en-US" sz="1300" dirty="0">
                <a:solidFill>
                  <a:srgbClr val="000099"/>
                </a:solidFill>
              </a:rPr>
              <a:t>DDD</a:t>
            </a:r>
            <a:r>
              <a:rPr lang="ru-RU" sz="1300" dirty="0">
                <a:solidFill>
                  <a:srgbClr val="000099"/>
                </a:solidFill>
              </a:rPr>
              <a:t>) это более или менее понятные: сущность, объект, значение, репозиторий, событие, агрегат.</a:t>
            </a:r>
          </a:p>
          <a:p>
            <a:pPr indent="360000" algn="just"/>
            <a:endParaRPr lang="ru-RU" sz="1300" dirty="0">
              <a:solidFill>
                <a:srgbClr val="0070C0"/>
              </a:solidFill>
            </a:endParaRPr>
          </a:p>
          <a:p>
            <a:pPr indent="360000" algn="just"/>
            <a:r>
              <a:rPr lang="ru-RU" sz="1300" b="1" u="sng" dirty="0">
                <a:solidFill>
                  <a:srgbClr val="C00000"/>
                </a:solidFill>
              </a:rPr>
              <a:t>Источники</a:t>
            </a:r>
            <a:r>
              <a:rPr lang="ru-RU" sz="1300" b="1" dirty="0">
                <a:solidFill>
                  <a:srgbClr val="C00000"/>
                </a:solidFill>
              </a:rPr>
              <a:t>:</a:t>
            </a:r>
          </a:p>
          <a:p>
            <a:pPr indent="360000" algn="just">
              <a:buAutoNum type="arabicPeriod"/>
            </a:pPr>
            <a:r>
              <a:rPr lang="ru-RU" sz="1300" dirty="0">
                <a:solidFill>
                  <a:srgbClr val="000099"/>
                </a:solidFill>
              </a:rPr>
              <a:t>Эванс Э. Предметно-ориентированное проектирование (DDD): структуризация сложных </a:t>
            </a:r>
            <a:endParaRPr lang="en-US" sz="1300" dirty="0">
              <a:solidFill>
                <a:srgbClr val="000099"/>
              </a:solidFill>
            </a:endParaRPr>
          </a:p>
          <a:p>
            <a:pPr algn="just"/>
            <a:r>
              <a:rPr lang="ru-RU" sz="1300" dirty="0">
                <a:solidFill>
                  <a:srgbClr val="000099"/>
                </a:solidFill>
              </a:rPr>
              <a:t>программных систем М. "Вильямс", 2011.</a:t>
            </a:r>
            <a:endParaRPr lang="en-US" sz="13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31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0" y="1995686"/>
            <a:ext cx="9144000" cy="864096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5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45245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Единый язык и ограниченные контексты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478869"/>
            <a:ext cx="9144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sz="1400" b="1" dirty="0">
                <a:solidFill>
                  <a:srgbClr val="C00000"/>
                </a:solidFill>
              </a:rPr>
              <a:t>Ограниченный контекст (</a:t>
            </a:r>
            <a:r>
              <a:rPr lang="ru-RU" sz="1400" b="1" dirty="0" err="1">
                <a:solidFill>
                  <a:srgbClr val="C00000"/>
                </a:solidFill>
              </a:rPr>
              <a:t>Bounded</a:t>
            </a:r>
            <a:r>
              <a:rPr lang="ru-RU" sz="1400" b="1" dirty="0">
                <a:solidFill>
                  <a:srgbClr val="C00000"/>
                </a:solidFill>
              </a:rPr>
              <a:t> </a:t>
            </a:r>
            <a:r>
              <a:rPr lang="ru-RU" sz="1400" b="1" dirty="0" err="1">
                <a:solidFill>
                  <a:srgbClr val="C00000"/>
                </a:solidFill>
              </a:rPr>
              <a:t>context</a:t>
            </a:r>
            <a:r>
              <a:rPr lang="ru-RU" sz="1400" b="1" dirty="0">
                <a:solidFill>
                  <a:srgbClr val="C00000"/>
                </a:solidFill>
              </a:rPr>
              <a:t>) </a:t>
            </a:r>
            <a:r>
              <a:rPr lang="ru-RU" sz="1400" dirty="0">
                <a:solidFill>
                  <a:srgbClr val="000099"/>
                </a:solidFill>
              </a:rPr>
              <a:t>- второе по значимости свойство DDD после </a:t>
            </a:r>
            <a:r>
              <a:rPr lang="ru-RU" sz="1400" b="1" dirty="0">
                <a:solidFill>
                  <a:srgbClr val="000099"/>
                </a:solidFill>
              </a:rPr>
              <a:t>единого языка</a:t>
            </a:r>
            <a:r>
              <a:rPr lang="ru-RU" sz="1400" dirty="0">
                <a:solidFill>
                  <a:srgbClr val="000099"/>
                </a:solidFill>
              </a:rPr>
              <a:t>. </a:t>
            </a:r>
            <a:r>
              <a:rPr lang="ru-RU" sz="1400" b="1" dirty="0">
                <a:solidFill>
                  <a:srgbClr val="C00000"/>
                </a:solidFill>
              </a:rPr>
              <a:t>Ограниченный контекст </a:t>
            </a:r>
            <a:r>
              <a:rPr lang="ru-RU" sz="1400" dirty="0">
                <a:solidFill>
                  <a:srgbClr val="000099"/>
                </a:solidFill>
              </a:rPr>
              <a:t>– это явно выделенная область, внутри которой существует модель бизнеса, отображающая единый язык в модель программного обеспечения. </a:t>
            </a:r>
            <a:endParaRPr lang="en-US" sz="1400" dirty="0">
              <a:solidFill>
                <a:srgbClr val="000099"/>
              </a:solidFill>
            </a:endParaRPr>
          </a:p>
          <a:p>
            <a:pPr indent="360000" algn="just"/>
            <a:r>
              <a:rPr lang="ru-RU" sz="1400" b="1" dirty="0">
                <a:solidFill>
                  <a:srgbClr val="C00000"/>
                </a:solidFill>
              </a:rPr>
              <a:t>Свойства: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99"/>
                </a:solidFill>
              </a:rPr>
              <a:t>В каждом ограниченном контексте используется один </a:t>
            </a:r>
            <a:r>
              <a:rPr lang="ru-RU" sz="1400" b="1" dirty="0">
                <a:solidFill>
                  <a:srgbClr val="000099"/>
                </a:solidFill>
              </a:rPr>
              <a:t>единый язык</a:t>
            </a:r>
            <a:r>
              <a:rPr lang="ru-RU" sz="1400" dirty="0">
                <a:solidFill>
                  <a:srgbClr val="000099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0099"/>
                </a:solidFill>
              </a:rPr>
              <a:t>Ограниченные контексты </a:t>
            </a:r>
            <a:r>
              <a:rPr lang="ru-RU" sz="1400" b="1" dirty="0">
                <a:solidFill>
                  <a:srgbClr val="000099"/>
                </a:solidFill>
              </a:rPr>
              <a:t>относительно небольшие</a:t>
            </a:r>
            <a:r>
              <a:rPr lang="ru-RU" sz="1400" dirty="0">
                <a:solidFill>
                  <a:srgbClr val="000099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000099"/>
                </a:solidFill>
              </a:rPr>
              <a:t>Единый</a:t>
            </a:r>
            <a:r>
              <a:rPr lang="ru-RU" sz="1400" dirty="0">
                <a:solidFill>
                  <a:srgbClr val="000099"/>
                </a:solidFill>
              </a:rPr>
              <a:t> -</a:t>
            </a:r>
            <a:r>
              <a:rPr lang="en-US" sz="1400" dirty="0">
                <a:solidFill>
                  <a:srgbClr val="000099"/>
                </a:solidFill>
              </a:rPr>
              <a:t> </a:t>
            </a:r>
            <a:r>
              <a:rPr lang="ru-RU" sz="1400" dirty="0">
                <a:solidFill>
                  <a:srgbClr val="000099"/>
                </a:solidFill>
              </a:rPr>
              <a:t>значит язык, на котором говорят </a:t>
            </a:r>
            <a:r>
              <a:rPr lang="ru-RU" sz="1400" b="1" dirty="0">
                <a:solidFill>
                  <a:srgbClr val="7030A0"/>
                </a:solidFill>
              </a:rPr>
              <a:t>все члены команды</a:t>
            </a:r>
            <a:r>
              <a:rPr lang="ru-RU" sz="1400" b="1" dirty="0">
                <a:solidFill>
                  <a:srgbClr val="0070C0"/>
                </a:solidFill>
              </a:rPr>
              <a:t> </a:t>
            </a:r>
            <a:r>
              <a:rPr lang="ru-RU" sz="1400" dirty="0">
                <a:solidFill>
                  <a:srgbClr val="000099"/>
                </a:solidFill>
              </a:rPr>
              <a:t>работающей над проектом в едином ограниченном контексте. На нём выражается разрабатываемая этой командой модель предметной области.</a:t>
            </a:r>
            <a:endParaRPr lang="en-US" sz="1400" dirty="0">
              <a:solidFill>
                <a:srgbClr val="000099"/>
              </a:solidFill>
            </a:endParaRPr>
          </a:p>
          <a:p>
            <a:pPr indent="360000" algn="just"/>
            <a:r>
              <a:rPr lang="ru-RU" sz="1400" dirty="0">
                <a:solidFill>
                  <a:srgbClr val="000099"/>
                </a:solidFill>
              </a:rPr>
              <a:t>Попытка применить единый язык в рамках всей ИС скорее всего не удастся.</a:t>
            </a:r>
          </a:p>
          <a:p>
            <a:pPr indent="360000" algn="just"/>
            <a:r>
              <a:rPr lang="ru-RU" sz="1400" b="1" dirty="0">
                <a:solidFill>
                  <a:srgbClr val="C00000"/>
                </a:solidFill>
              </a:rPr>
              <a:t>Предметная область </a:t>
            </a:r>
            <a:r>
              <a:rPr lang="ru-RU" sz="1400" dirty="0">
                <a:solidFill>
                  <a:srgbClr val="C00000"/>
                </a:solidFill>
              </a:rPr>
              <a:t>(Domain) </a:t>
            </a:r>
            <a:r>
              <a:rPr lang="ru-RU" sz="1400" dirty="0">
                <a:solidFill>
                  <a:srgbClr val="000099"/>
                </a:solidFill>
              </a:rPr>
              <a:t>– это то, </a:t>
            </a:r>
            <a:r>
              <a:rPr lang="ru-RU" sz="1400" i="1" dirty="0">
                <a:solidFill>
                  <a:srgbClr val="000099"/>
                </a:solidFill>
              </a:rPr>
              <a:t>что делает организация</a:t>
            </a:r>
            <a:r>
              <a:rPr lang="ru-RU" sz="1400" dirty="0">
                <a:solidFill>
                  <a:srgbClr val="000099"/>
                </a:solidFill>
              </a:rPr>
              <a:t>, </a:t>
            </a:r>
            <a:r>
              <a:rPr lang="ru-RU" sz="1400" i="1" dirty="0">
                <a:solidFill>
                  <a:srgbClr val="000099"/>
                </a:solidFill>
              </a:rPr>
              <a:t>и среда</a:t>
            </a:r>
            <a:r>
              <a:rPr lang="ru-RU" sz="1400" dirty="0">
                <a:solidFill>
                  <a:srgbClr val="000099"/>
                </a:solidFill>
              </a:rPr>
              <a:t>, в которой она это делает. Разработчик ПО для организации обязательно работает в ее предметной области. Практически невозможно создать единственную, всеобъемлющую модель бизнеса даже несложной организации.</a:t>
            </a:r>
          </a:p>
          <a:p>
            <a:pPr indent="360000" algn="just"/>
            <a:r>
              <a:rPr lang="ru-RU" sz="1400" dirty="0">
                <a:solidFill>
                  <a:srgbClr val="000099"/>
                </a:solidFill>
              </a:rPr>
              <a:t>Необходимо выделить </a:t>
            </a:r>
            <a:r>
              <a:rPr lang="ru-RU" sz="1400" b="1" dirty="0">
                <a:solidFill>
                  <a:srgbClr val="C00000"/>
                </a:solidFill>
              </a:rPr>
              <a:t>смысловое ядро </a:t>
            </a:r>
            <a:r>
              <a:rPr lang="ru-RU" sz="1400" dirty="0">
                <a:solidFill>
                  <a:srgbClr val="C00000"/>
                </a:solidFill>
              </a:rPr>
              <a:t>(Core </a:t>
            </a:r>
            <a:r>
              <a:rPr lang="ru-RU" sz="1400" dirty="0" err="1">
                <a:solidFill>
                  <a:srgbClr val="C00000"/>
                </a:solidFill>
              </a:rPr>
              <a:t>domain</a:t>
            </a:r>
            <a:r>
              <a:rPr lang="ru-RU" sz="1400" dirty="0">
                <a:solidFill>
                  <a:srgbClr val="C00000"/>
                </a:solidFill>
              </a:rPr>
              <a:t>)</a:t>
            </a:r>
            <a:r>
              <a:rPr lang="ru-RU" sz="1400" dirty="0">
                <a:solidFill>
                  <a:srgbClr val="000099"/>
                </a:solidFill>
              </a:rPr>
              <a:t>. Это подобласть, имеющая первостепенное значение для организации. Со стратегической точки зрения бизнес должен выделяться именно смысловым ядром.</a:t>
            </a:r>
            <a:r>
              <a:rPr lang="en-US" sz="1400" dirty="0">
                <a:solidFill>
                  <a:srgbClr val="000099"/>
                </a:solidFill>
              </a:rPr>
              <a:t> </a:t>
            </a:r>
            <a:r>
              <a:rPr lang="ru-RU" sz="1400" dirty="0">
                <a:solidFill>
                  <a:srgbClr val="000099"/>
                </a:solidFill>
              </a:rPr>
              <a:t>Большинство инвестиций и лучшие разработчики и эксперты должны быть направлены именно сюда для достижения преимущества для бизнеса и получения наибольшей прибыли.</a:t>
            </a:r>
          </a:p>
        </p:txBody>
      </p:sp>
    </p:spTree>
    <p:extLst>
      <p:ext uri="{BB962C8B-B14F-4D97-AF65-F5344CB8AC3E}">
        <p14:creationId xmlns:p14="http://schemas.microsoft.com/office/powerpoint/2010/main" val="8993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Пространства задач и пространства решений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478869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sz="1400" b="1" dirty="0">
                <a:solidFill>
                  <a:srgbClr val="C00000"/>
                </a:solidFill>
              </a:rPr>
              <a:t>Предметные области </a:t>
            </a:r>
            <a:r>
              <a:rPr lang="ru-RU" sz="1400" dirty="0">
                <a:solidFill>
                  <a:srgbClr val="000099"/>
                </a:solidFill>
              </a:rPr>
              <a:t>состоят из </a:t>
            </a:r>
            <a:r>
              <a:rPr lang="ru-RU" sz="1400" b="1" dirty="0">
                <a:solidFill>
                  <a:srgbClr val="7030A0"/>
                </a:solidFill>
              </a:rPr>
              <a:t>пространства задач </a:t>
            </a:r>
            <a:r>
              <a:rPr lang="ru-RU" sz="1400" dirty="0">
                <a:solidFill>
                  <a:srgbClr val="000099"/>
                </a:solidFill>
              </a:rPr>
              <a:t>и</a:t>
            </a:r>
            <a:r>
              <a:rPr lang="ru-RU" sz="1400" dirty="0">
                <a:solidFill>
                  <a:srgbClr val="0070C0"/>
                </a:solidFill>
              </a:rPr>
              <a:t> </a:t>
            </a:r>
            <a:r>
              <a:rPr lang="ru-RU" sz="1400" b="1" dirty="0">
                <a:solidFill>
                  <a:srgbClr val="7030A0"/>
                </a:solidFill>
              </a:rPr>
              <a:t>пространства решений</a:t>
            </a:r>
            <a:r>
              <a:rPr lang="ru-RU" sz="1400" dirty="0">
                <a:solidFill>
                  <a:srgbClr val="0070C0"/>
                </a:solidFill>
              </a:rPr>
              <a:t>. </a:t>
            </a:r>
          </a:p>
          <a:p>
            <a:pPr indent="360000" algn="just"/>
            <a:r>
              <a:rPr lang="ru-RU" sz="1400" b="1" dirty="0">
                <a:solidFill>
                  <a:srgbClr val="C00000"/>
                </a:solidFill>
              </a:rPr>
              <a:t>Пространство задач </a:t>
            </a:r>
            <a:r>
              <a:rPr lang="ru-RU" sz="1400" dirty="0">
                <a:solidFill>
                  <a:srgbClr val="000099"/>
                </a:solidFill>
              </a:rPr>
              <a:t>описывает </a:t>
            </a:r>
            <a:r>
              <a:rPr lang="ru-RU" sz="1400" i="1" dirty="0">
                <a:solidFill>
                  <a:srgbClr val="000099"/>
                </a:solidFill>
              </a:rPr>
              <a:t>стратегические бизнес-проблемы.</a:t>
            </a:r>
            <a:endParaRPr lang="ru-RU" sz="1400" dirty="0">
              <a:solidFill>
                <a:srgbClr val="000099"/>
              </a:solidFill>
            </a:endParaRPr>
          </a:p>
          <a:p>
            <a:pPr indent="360000" algn="just"/>
            <a:r>
              <a:rPr lang="ru-RU" sz="1400" b="1" dirty="0">
                <a:solidFill>
                  <a:srgbClr val="C00000"/>
                </a:solidFill>
              </a:rPr>
              <a:t>Пространство решений</a:t>
            </a:r>
            <a:r>
              <a:rPr lang="ru-RU" sz="1400" dirty="0">
                <a:solidFill>
                  <a:srgbClr val="000099"/>
                </a:solidFill>
              </a:rPr>
              <a:t>, </a:t>
            </a:r>
            <a:r>
              <a:rPr lang="ru-RU" sz="1400" i="1" dirty="0">
                <a:solidFill>
                  <a:srgbClr val="000099"/>
                </a:solidFill>
              </a:rPr>
              <a:t>описывает как реализуется компоненты ИС</a:t>
            </a:r>
            <a:r>
              <a:rPr lang="ru-RU" sz="1400" dirty="0">
                <a:solidFill>
                  <a:srgbClr val="000099"/>
                </a:solidFill>
              </a:rPr>
              <a:t> решающие эти бизнес-проблемы.</a:t>
            </a:r>
          </a:p>
          <a:p>
            <a:pPr indent="360000" algn="just"/>
            <a:r>
              <a:rPr lang="ru-RU" sz="1400" b="1" dirty="0">
                <a:solidFill>
                  <a:srgbClr val="7030A0"/>
                </a:solidFill>
              </a:rPr>
              <a:t>Пространство задач </a:t>
            </a:r>
            <a:r>
              <a:rPr lang="ru-RU" sz="1400" dirty="0">
                <a:solidFill>
                  <a:srgbClr val="000099"/>
                </a:solidFill>
              </a:rPr>
              <a:t>содержит компоненты модели предметной области, необходимые для реализации смыслового ядра. Иначе говоря, это комбинация смыслового ядра и подобластей, используемых этим ядром.</a:t>
            </a:r>
          </a:p>
          <a:p>
            <a:pPr indent="360000" algn="just"/>
            <a:r>
              <a:rPr lang="ru-RU" sz="1400" b="1" dirty="0">
                <a:solidFill>
                  <a:srgbClr val="7030A0"/>
                </a:solidFill>
              </a:rPr>
              <a:t>Пространство решений </a:t>
            </a:r>
            <a:r>
              <a:rPr lang="ru-RU" sz="1400" dirty="0">
                <a:solidFill>
                  <a:srgbClr val="000099"/>
                </a:solidFill>
              </a:rPr>
              <a:t>– один или несколько ограниченных контекстов представляющих  набор моделей программного обеспечения.</a:t>
            </a:r>
          </a:p>
          <a:p>
            <a:pPr indent="360000" algn="just"/>
            <a:r>
              <a:rPr lang="ru-RU" sz="1400" dirty="0">
                <a:solidFill>
                  <a:srgbClr val="000099"/>
                </a:solidFill>
              </a:rPr>
              <a:t>Идеальный вариант - взаимно однозначное соответствие между подобластями и ограниченными контекстами.</a:t>
            </a:r>
          </a:p>
          <a:p>
            <a:pPr indent="360000" algn="just"/>
            <a:r>
              <a:rPr lang="ru-RU" sz="1400" b="1" u="sng" dirty="0">
                <a:solidFill>
                  <a:srgbClr val="C00000"/>
                </a:solidFill>
              </a:rPr>
              <a:t>Пример</a:t>
            </a:r>
            <a:r>
              <a:rPr lang="ru-RU" sz="1400" b="1" dirty="0">
                <a:solidFill>
                  <a:srgbClr val="C00000"/>
                </a:solidFill>
              </a:rPr>
              <a:t> (Вон Вернон):</a:t>
            </a:r>
            <a:r>
              <a:rPr lang="ru-RU" sz="1400" b="1" dirty="0">
                <a:solidFill>
                  <a:srgbClr val="0070C0"/>
                </a:solidFill>
              </a:rPr>
              <a:t> </a:t>
            </a:r>
            <a:r>
              <a:rPr lang="ru-RU" sz="1400" dirty="0">
                <a:solidFill>
                  <a:srgbClr val="000099"/>
                </a:solidFill>
              </a:rPr>
              <a:t>Смысловое ядро для компании занимающейся розничной торговлей в Интернете.</a:t>
            </a:r>
          </a:p>
          <a:p>
            <a:pPr indent="360000" algn="just"/>
            <a:r>
              <a:rPr lang="ru-RU" sz="1400" dirty="0">
                <a:solidFill>
                  <a:srgbClr val="000099"/>
                </a:solidFill>
              </a:rPr>
              <a:t>Положение компании на рынке можно улучшить, если создать механизм прогноза, анализирующий историю продаж и данные о запасах для получения прогноза спроса и оптимальных объемов запасов. (Излишние запасы занимают дополнительную складскую площадь). </a:t>
            </a:r>
          </a:p>
        </p:txBody>
      </p:sp>
    </p:spTree>
    <p:extLst>
      <p:ext uri="{BB962C8B-B14F-4D97-AF65-F5344CB8AC3E}">
        <p14:creationId xmlns:p14="http://schemas.microsoft.com/office/powerpoint/2010/main" val="83920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выделения смыслового ядра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244B91-143A-9E10-F694-CDE840ED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" y="531100"/>
            <a:ext cx="5598541" cy="4081299"/>
          </a:xfrm>
          <a:prstGeom prst="rect">
            <a:avLst/>
          </a:prstGeom>
          <a:solidFill>
            <a:schemeClr val="bg1">
              <a:alpha val="9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346BC2-6748-D2BA-A8AD-A4D2218011EE}"/>
              </a:ext>
            </a:extLst>
          </p:cNvPr>
          <p:cNvSpPr txBox="1"/>
          <p:nvPr/>
        </p:nvSpPr>
        <p:spPr>
          <a:xfrm>
            <a:off x="5724128" y="568714"/>
            <a:ext cx="33835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99"/>
                </a:solidFill>
              </a:rPr>
              <a:t>Пространство задач состоит </a:t>
            </a:r>
          </a:p>
          <a:p>
            <a:r>
              <a:rPr lang="ru-RU" sz="1600" dirty="0">
                <a:solidFill>
                  <a:srgbClr val="000099"/>
                </a:solidFill>
              </a:rPr>
              <a:t>из смыслового ядра и подобластей, связанных с закупкой и запасами, отображенных на рисунке: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78ACF-C789-028F-141B-0B77F052B415}"/>
              </a:ext>
            </a:extLst>
          </p:cNvPr>
          <p:cNvSpPr/>
          <p:nvPr/>
        </p:nvSpPr>
        <p:spPr>
          <a:xfrm>
            <a:off x="5724128" y="3507854"/>
            <a:ext cx="3096344" cy="7386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99"/>
                </a:solidFill>
              </a:rPr>
              <a:t>Теперь переходим к изучению языка </a:t>
            </a:r>
            <a:r>
              <a:rPr lang="en-US" sz="1400" dirty="0">
                <a:solidFill>
                  <a:srgbClr val="000099"/>
                </a:solidFill>
              </a:rPr>
              <a:t> BPMN</a:t>
            </a:r>
            <a:r>
              <a:rPr lang="ru-RU" sz="1400" dirty="0">
                <a:solidFill>
                  <a:srgbClr val="000099"/>
                </a:solidFill>
              </a:rPr>
              <a:t>, на котором будет описываться модели бизнеса.</a:t>
            </a:r>
          </a:p>
        </p:txBody>
      </p:sp>
    </p:spTree>
    <p:extLst>
      <p:ext uri="{BB962C8B-B14F-4D97-AF65-F5344CB8AC3E}">
        <p14:creationId xmlns:p14="http://schemas.microsoft.com/office/powerpoint/2010/main" val="380968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ru-RU" alt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 бизнеса в </a:t>
            </a:r>
            <a:r>
              <a:rPr lang="en-GB" alt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BPMN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46BC2-6748-D2BA-A8AD-A4D2218011EE}"/>
              </a:ext>
            </a:extLst>
          </p:cNvPr>
          <p:cNvSpPr txBox="1"/>
          <p:nvPr/>
        </p:nvSpPr>
        <p:spPr>
          <a:xfrm>
            <a:off x="0" y="483518"/>
            <a:ext cx="914400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eaLnBrk="1" hangingPunct="1">
              <a:buFontTx/>
              <a:buNone/>
            </a:pPr>
            <a:r>
              <a:rPr lang="ru-RU" altLang="ru-RU" sz="1100" b="1" dirty="0">
                <a:solidFill>
                  <a:srgbClr val="C00000"/>
                </a:solidFill>
              </a:rPr>
              <a:t>Особенности: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100" b="1" dirty="0">
                <a:solidFill>
                  <a:srgbClr val="7030A0"/>
                </a:solidFill>
              </a:rPr>
              <a:t>Сервисно-ориентированная архитектура </a:t>
            </a:r>
            <a:endParaRPr lang="en-US" altLang="ru-RU" sz="1100" b="1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100" b="1" dirty="0">
                <a:solidFill>
                  <a:srgbClr val="7030A0"/>
                </a:solidFill>
              </a:rPr>
              <a:t>Обмен сообщениями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100" b="1" dirty="0">
                <a:solidFill>
                  <a:srgbClr val="7030A0"/>
                </a:solidFill>
              </a:rPr>
              <a:t>Взаимодействие участников – абстрактный процесс</a:t>
            </a:r>
            <a:r>
              <a:rPr lang="en-US" altLang="ru-RU" sz="1100" b="1" dirty="0">
                <a:solidFill>
                  <a:srgbClr val="7030A0"/>
                </a:solidFill>
              </a:rPr>
              <a:t>, </a:t>
            </a:r>
            <a:r>
              <a:rPr lang="ru-RU" altLang="ru-RU" sz="1100" b="1" dirty="0">
                <a:solidFill>
                  <a:srgbClr val="7030A0"/>
                </a:solidFill>
              </a:rPr>
              <a:t>сотрудничество (</a:t>
            </a:r>
            <a:r>
              <a:rPr lang="en-US" altLang="ru-RU" sz="1100" b="1" dirty="0">
                <a:solidFill>
                  <a:srgbClr val="7030A0"/>
                </a:solidFill>
              </a:rPr>
              <a:t>collaboration)</a:t>
            </a:r>
            <a:endParaRPr lang="ru-RU" altLang="ru-RU" sz="1100" b="1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100" b="1" dirty="0">
                <a:solidFill>
                  <a:srgbClr val="7030A0"/>
                </a:solidFill>
              </a:rPr>
              <a:t>Модель, непосредственно исполняемая машиной (</a:t>
            </a:r>
            <a:r>
              <a:rPr lang="en-US" altLang="ru-RU" sz="1100" b="1" dirty="0">
                <a:solidFill>
                  <a:srgbClr val="7030A0"/>
                </a:solidFill>
              </a:rPr>
              <a:t>BPEL, XPDL)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100" b="1" dirty="0">
                <a:solidFill>
                  <a:srgbClr val="7030A0"/>
                </a:solidFill>
              </a:rPr>
              <a:t>Участники бизнес-процесса и пул (</a:t>
            </a:r>
            <a:r>
              <a:rPr lang="en-US" altLang="ru-RU" sz="1100" b="1" dirty="0">
                <a:solidFill>
                  <a:srgbClr val="7030A0"/>
                </a:solidFill>
              </a:rPr>
              <a:t>pool)</a:t>
            </a:r>
            <a:endParaRPr lang="ru-RU" altLang="ru-RU" sz="1100" b="1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100" b="1" dirty="0">
                <a:solidFill>
                  <a:srgbClr val="7030A0"/>
                </a:solidFill>
              </a:rPr>
              <a:t>Деятельности, выполняемые людьми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100" b="1" dirty="0">
                <a:solidFill>
                  <a:srgbClr val="7030A0"/>
                </a:solidFill>
              </a:rPr>
              <a:t>Бизнес-транзакции (длительные) и компенсации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100" b="1" dirty="0">
                <a:solidFill>
                  <a:srgbClr val="7030A0"/>
                </a:solidFill>
              </a:rPr>
              <a:t>Обработка исключений</a:t>
            </a:r>
            <a:endParaRPr lang="en-US" altLang="ru-RU" sz="1100" b="1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100" b="1" dirty="0">
                <a:solidFill>
                  <a:srgbClr val="7030A0"/>
                </a:solidFill>
              </a:rPr>
              <a:t>Поток  деятельностей («</a:t>
            </a:r>
            <a:r>
              <a:rPr lang="en-US" altLang="ru-RU" sz="1100" b="1" dirty="0">
                <a:solidFill>
                  <a:srgbClr val="7030A0"/>
                </a:solidFill>
              </a:rPr>
              <a:t>sequence flow</a:t>
            </a:r>
            <a:r>
              <a:rPr lang="ru-RU" altLang="ru-RU" sz="1100" b="1" dirty="0">
                <a:solidFill>
                  <a:srgbClr val="7030A0"/>
                </a:solidFill>
              </a:rPr>
              <a:t>»</a:t>
            </a:r>
            <a:r>
              <a:rPr lang="en-US" altLang="ru-RU" sz="1100" b="1" dirty="0">
                <a:solidFill>
                  <a:srgbClr val="7030A0"/>
                </a:solidFill>
              </a:rPr>
              <a:t>) </a:t>
            </a:r>
            <a:r>
              <a:rPr lang="ru-RU" altLang="ru-RU" sz="1100" b="1" dirty="0">
                <a:solidFill>
                  <a:srgbClr val="7030A0"/>
                </a:solidFill>
              </a:rPr>
              <a:t>в </a:t>
            </a:r>
            <a:r>
              <a:rPr lang="en-US" altLang="ru-RU" sz="1100" b="1" dirty="0">
                <a:solidFill>
                  <a:srgbClr val="7030A0"/>
                </a:solidFill>
              </a:rPr>
              <a:t>BPMN – </a:t>
            </a:r>
            <a:r>
              <a:rPr lang="ru-RU" altLang="ru-RU" sz="1100" b="1" dirty="0">
                <a:solidFill>
                  <a:srgbClr val="7030A0"/>
                </a:solidFill>
              </a:rPr>
              <a:t>это не поток управления («</a:t>
            </a:r>
            <a:r>
              <a:rPr lang="en-US" altLang="ru-RU" sz="1100" b="1" dirty="0">
                <a:solidFill>
                  <a:srgbClr val="7030A0"/>
                </a:solidFill>
              </a:rPr>
              <a:t>control flow</a:t>
            </a:r>
            <a:r>
              <a:rPr lang="ru-RU" altLang="ru-RU" sz="1100" b="1" dirty="0">
                <a:solidFill>
                  <a:srgbClr val="7030A0"/>
                </a:solidFill>
              </a:rPr>
              <a:t>»</a:t>
            </a:r>
            <a:r>
              <a:rPr lang="en-US" altLang="ru-RU" sz="1100" b="1" dirty="0">
                <a:solidFill>
                  <a:srgbClr val="7030A0"/>
                </a:solidFill>
              </a:rPr>
              <a:t>)</a:t>
            </a:r>
          </a:p>
          <a:p>
            <a:pPr indent="360000"/>
            <a:r>
              <a:rPr lang="ru-RU" altLang="ru-RU" sz="1100" b="1" u="sng" dirty="0">
                <a:solidFill>
                  <a:srgbClr val="C00000"/>
                </a:solidFill>
              </a:rPr>
              <a:t>Пояснения</a:t>
            </a:r>
            <a:r>
              <a:rPr lang="ru-RU" altLang="ru-RU" sz="1100" b="1" dirty="0">
                <a:solidFill>
                  <a:srgbClr val="C00000"/>
                </a:solidFill>
              </a:rPr>
              <a:t>:</a:t>
            </a:r>
            <a:endParaRPr lang="en-US" altLang="ru-RU" sz="11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b="1" dirty="0">
                <a:solidFill>
                  <a:srgbClr val="7030A0"/>
                </a:solidFill>
              </a:rPr>
              <a:t>Сервис-ориентированная архитектура</a:t>
            </a:r>
            <a:r>
              <a:rPr lang="ru-RU" sz="1100" dirty="0">
                <a:solidFill>
                  <a:srgbClr val="7030A0"/>
                </a:solidFill>
              </a:rPr>
              <a:t> SOA (</a:t>
            </a:r>
            <a:r>
              <a:rPr lang="ru-RU" sz="1100" dirty="0" err="1">
                <a:solidFill>
                  <a:srgbClr val="7030A0"/>
                </a:solidFill>
              </a:rPr>
              <a:t>service-oriented</a:t>
            </a:r>
            <a:r>
              <a:rPr lang="ru-RU" sz="1100" dirty="0">
                <a:solidFill>
                  <a:srgbClr val="7030A0"/>
                </a:solidFill>
              </a:rPr>
              <a:t> </a:t>
            </a:r>
            <a:r>
              <a:rPr lang="ru-RU" sz="1100" dirty="0" err="1">
                <a:solidFill>
                  <a:srgbClr val="7030A0"/>
                </a:solidFill>
              </a:rPr>
              <a:t>architecture</a:t>
            </a:r>
            <a:r>
              <a:rPr lang="ru-RU" sz="1100" dirty="0">
                <a:solidFill>
                  <a:srgbClr val="7030A0"/>
                </a:solidFill>
              </a:rPr>
              <a:t>)</a:t>
            </a:r>
            <a:r>
              <a:rPr lang="ru-RU" sz="1100" dirty="0">
                <a:solidFill>
                  <a:srgbClr val="0070C0"/>
                </a:solidFill>
              </a:rPr>
              <a:t> — </a:t>
            </a:r>
            <a:r>
              <a:rPr lang="ru-RU" sz="1100" dirty="0">
                <a:solidFill>
                  <a:srgbClr val="000099"/>
                </a:solidFill>
              </a:rPr>
              <a:t>это </a:t>
            </a:r>
            <a:r>
              <a:rPr lang="ru-RU" sz="1100" i="1" dirty="0">
                <a:solidFill>
                  <a:srgbClr val="000099"/>
                </a:solidFill>
              </a:rPr>
              <a:t>модульный подход</a:t>
            </a:r>
            <a:r>
              <a:rPr lang="ru-RU" sz="1100" dirty="0">
                <a:solidFill>
                  <a:srgbClr val="000099"/>
                </a:solidFill>
              </a:rPr>
              <a:t> к разработке ПО, основанный на использовании сервисов </a:t>
            </a:r>
            <a:r>
              <a:rPr lang="ru-RU" sz="1100" b="1" dirty="0">
                <a:solidFill>
                  <a:srgbClr val="000099"/>
                </a:solidFill>
              </a:rPr>
              <a:t>– распределённых, слабо связанных (</a:t>
            </a:r>
            <a:r>
              <a:rPr lang="en-US" sz="1100" b="1" dirty="0">
                <a:solidFill>
                  <a:srgbClr val="000099"/>
                </a:solidFill>
              </a:rPr>
              <a:t>loose coupling</a:t>
            </a:r>
            <a:r>
              <a:rPr lang="ru-RU" sz="1100" b="1" dirty="0">
                <a:solidFill>
                  <a:srgbClr val="000099"/>
                </a:solidFill>
              </a:rPr>
              <a:t>) компонентов</a:t>
            </a:r>
            <a:r>
              <a:rPr lang="en-US" sz="1100" b="1" dirty="0">
                <a:solidFill>
                  <a:srgbClr val="000099"/>
                </a:solidFill>
              </a:rPr>
              <a:t> </a:t>
            </a:r>
            <a:r>
              <a:rPr lang="ru-RU" sz="1100" dirty="0">
                <a:solidFill>
                  <a:srgbClr val="000099"/>
                </a:solidFill>
              </a:rPr>
              <a:t>со стандартизированными интерфейсами взаимодействующими по стандартным протоколам.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000099"/>
                </a:solidFill>
              </a:rPr>
              <a:t>Независимые сервисы со стандартными интерфейсами вызываются стандартным способом. Сами сервисы заранее ничего не знают о приложении, которое их вызовет, а приложение не знает, каким образом сервисы работают.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000099"/>
                </a:solidFill>
              </a:rPr>
              <a:t>Программные комплексы с сервис-ориентированной архитектурой обычно реализуются как набор веб-служб, взаимодействующих по протоколу </a:t>
            </a:r>
            <a:r>
              <a:rPr lang="en-US" sz="1100" dirty="0">
                <a:solidFill>
                  <a:srgbClr val="000099"/>
                </a:solidFill>
              </a:rPr>
              <a:t>SOAP, CORBA, REST </a:t>
            </a:r>
            <a:r>
              <a:rPr lang="ru-RU" sz="1100" dirty="0">
                <a:solidFill>
                  <a:srgbClr val="000099"/>
                </a:solidFill>
              </a:rPr>
              <a:t>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000099"/>
                </a:solidFill>
              </a:rPr>
              <a:t>Интерфейсы компонентов сервис-ориентированной архитектуры как всегда инкапсулируют детали реализации (ОС, язык программирования, аппаратную платформу) от остальных компонентов, обеспечивая многократное использование компонентов независимо от используемой среды, облегчая масштабирование создаваемых информационных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000099"/>
                </a:solidFill>
              </a:rPr>
              <a:t>Главное, что отличает SOA — это использование независимых сервисов с чётко определёнными интерфейсами, которые для выполнения своих задач могут быть вызваны стандартным способом.</a:t>
            </a:r>
          </a:p>
        </p:txBody>
      </p:sp>
    </p:spTree>
    <p:extLst>
      <p:ext uri="{BB962C8B-B14F-4D97-AF65-F5344CB8AC3E}">
        <p14:creationId xmlns:p14="http://schemas.microsoft.com/office/powerpoint/2010/main" val="145409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/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бизнес-процесса в нотации </a:t>
            </a:r>
            <a:r>
              <a:rPr lang="en-US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FD033B-8845-4BF7-D950-6CEABE85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43558"/>
            <a:ext cx="834195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D2DCA-20AB-C81E-C2D8-E9FA1A103DFD}"/>
              </a:ext>
            </a:extLst>
          </p:cNvPr>
          <p:cNvSpPr txBox="1"/>
          <p:nvPr/>
        </p:nvSpPr>
        <p:spPr>
          <a:xfrm>
            <a:off x="55589" y="3003798"/>
            <a:ext cx="90328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99"/>
                </a:solidFill>
              </a:rPr>
              <a:t>Стандарт 2.0 не требует размещения на диаграмме начальных и заключительных событий, но они существенно повышают наглядность модели. Но, если имеется заключительное событие, то начальное событие обязательно. Не рекомендуется использовать более одного начального события.</a:t>
            </a:r>
          </a:p>
        </p:txBody>
      </p:sp>
    </p:spTree>
    <p:extLst>
      <p:ext uri="{BB962C8B-B14F-4D97-AF65-F5344CB8AC3E}">
        <p14:creationId xmlns:p14="http://schemas.microsoft.com/office/powerpoint/2010/main" val="314178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/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Четыре вида элементов </a:t>
            </a:r>
            <a:r>
              <a:rPr lang="en-US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CB15AC-D671-03C8-63AF-45AF1E499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27" y="627534"/>
            <a:ext cx="4010873" cy="3377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D99A3-ADA7-B198-8A78-F3F3AE20C48A}"/>
              </a:ext>
            </a:extLst>
          </p:cNvPr>
          <p:cNvSpPr txBox="1"/>
          <p:nvPr/>
        </p:nvSpPr>
        <p:spPr>
          <a:xfrm>
            <a:off x="0" y="627534"/>
            <a:ext cx="5848610" cy="333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ru-RU" sz="1300" b="1" dirty="0">
                <a:solidFill>
                  <a:srgbClr val="7030A0"/>
                </a:solidFill>
              </a:rPr>
              <a:t>Четыре основные категории элементов: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rgbClr val="000099"/>
                </a:solidFill>
              </a:rPr>
              <a:t>Элементы потока (</a:t>
            </a:r>
            <a:r>
              <a:rPr lang="ru-RU" sz="1300" dirty="0" err="1">
                <a:solidFill>
                  <a:srgbClr val="000099"/>
                </a:solidFill>
              </a:rPr>
              <a:t>Flow</a:t>
            </a:r>
            <a:r>
              <a:rPr lang="ru-RU" sz="1300" dirty="0">
                <a:solidFill>
                  <a:srgbClr val="000099"/>
                </a:solidFill>
              </a:rPr>
              <a:t> </a:t>
            </a:r>
            <a:r>
              <a:rPr lang="ru-RU" sz="1300" dirty="0" err="1">
                <a:solidFill>
                  <a:srgbClr val="000099"/>
                </a:solidFill>
              </a:rPr>
              <a:t>Objects</a:t>
            </a:r>
            <a:r>
              <a:rPr lang="ru-RU" sz="1300" dirty="0">
                <a:solidFill>
                  <a:srgbClr val="000099"/>
                </a:solidFill>
              </a:rPr>
              <a:t>);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rgbClr val="000099"/>
                </a:solidFill>
              </a:rPr>
              <a:t>Соединяющие элементы (</a:t>
            </a:r>
            <a:r>
              <a:rPr lang="ru-RU" sz="1300" dirty="0" err="1">
                <a:solidFill>
                  <a:srgbClr val="000099"/>
                </a:solidFill>
              </a:rPr>
              <a:t>Connecting</a:t>
            </a:r>
            <a:r>
              <a:rPr lang="ru-RU" sz="1300" dirty="0">
                <a:solidFill>
                  <a:srgbClr val="000099"/>
                </a:solidFill>
              </a:rPr>
              <a:t> </a:t>
            </a:r>
            <a:r>
              <a:rPr lang="ru-RU" sz="1300" dirty="0" err="1">
                <a:solidFill>
                  <a:srgbClr val="000099"/>
                </a:solidFill>
              </a:rPr>
              <a:t>Objects</a:t>
            </a:r>
            <a:r>
              <a:rPr lang="ru-RU" sz="1300" dirty="0">
                <a:solidFill>
                  <a:srgbClr val="000099"/>
                </a:solidFill>
              </a:rPr>
              <a:t>);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rgbClr val="000099"/>
                </a:solidFill>
              </a:rPr>
              <a:t>Артефакты (</a:t>
            </a:r>
            <a:r>
              <a:rPr lang="ru-RU" sz="1300" dirty="0" err="1">
                <a:solidFill>
                  <a:srgbClr val="000099"/>
                </a:solidFill>
              </a:rPr>
              <a:t>Artifacts</a:t>
            </a:r>
            <a:r>
              <a:rPr lang="ru-RU" sz="1300" dirty="0">
                <a:solidFill>
                  <a:srgbClr val="000099"/>
                </a:solidFill>
              </a:rPr>
              <a:t>);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rgbClr val="000099"/>
                </a:solidFill>
              </a:rPr>
              <a:t>Зоны ответственности (</a:t>
            </a:r>
            <a:r>
              <a:rPr lang="ru-RU" sz="1300" dirty="0" err="1">
                <a:solidFill>
                  <a:srgbClr val="000099"/>
                </a:solidFill>
              </a:rPr>
              <a:t>Swimlanes</a:t>
            </a:r>
            <a:r>
              <a:rPr lang="ru-RU" sz="1300" dirty="0">
                <a:solidFill>
                  <a:srgbClr val="000099"/>
                </a:solidFill>
              </a:rPr>
              <a:t>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300" b="1" dirty="0">
                <a:solidFill>
                  <a:srgbClr val="7030A0"/>
                </a:solidFill>
              </a:rPr>
              <a:t>Элементы потока (Flow Objects) определяют ход бизнес-процесса. Делятся на: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300" dirty="0">
                <a:solidFill>
                  <a:srgbClr val="000099"/>
                </a:solidFill>
              </a:rPr>
              <a:t>• События (Events);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300" dirty="0">
                <a:solidFill>
                  <a:srgbClr val="000099"/>
                </a:solidFill>
              </a:rPr>
              <a:t>• Действия (Activities);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300" dirty="0">
                <a:solidFill>
                  <a:srgbClr val="000099"/>
                </a:solidFill>
              </a:rPr>
              <a:t>• Шлюзы (Gateways).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300" b="1" dirty="0">
                <a:solidFill>
                  <a:srgbClr val="7030A0"/>
                </a:solidFill>
              </a:rPr>
              <a:t>Три вида соединяющих элементов потока </a:t>
            </a:r>
            <a:r>
              <a:rPr lang="ru-RU" sz="1300" dirty="0">
                <a:solidFill>
                  <a:srgbClr val="000099"/>
                </a:solidFill>
              </a:rPr>
              <a:t>(</a:t>
            </a:r>
            <a:r>
              <a:rPr lang="ru-RU" sz="1300" dirty="0" err="1">
                <a:solidFill>
                  <a:srgbClr val="000099"/>
                </a:solidFill>
              </a:rPr>
              <a:t>Connecting</a:t>
            </a:r>
            <a:r>
              <a:rPr lang="ru-RU" sz="1300" dirty="0">
                <a:solidFill>
                  <a:srgbClr val="000099"/>
                </a:solidFill>
              </a:rPr>
              <a:t> Objects):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300" dirty="0">
                <a:solidFill>
                  <a:srgbClr val="000099"/>
                </a:solidFill>
              </a:rPr>
              <a:t>• Поток операций (Sequence Flow);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300" dirty="0">
                <a:solidFill>
                  <a:srgbClr val="000099"/>
                </a:solidFill>
              </a:rPr>
              <a:t>• Поток сообщений (Message Flow);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300" dirty="0">
                <a:solidFill>
                  <a:srgbClr val="000099"/>
                </a:solidFill>
              </a:rPr>
              <a:t>• Ассоциация (Association).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300" b="1" dirty="0">
                <a:solidFill>
                  <a:srgbClr val="7030A0"/>
                </a:solidFill>
              </a:rPr>
              <a:t>Артефакты (Artifacts) добавляют информацию о процессах. Три типовых артефакта: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300" dirty="0">
                <a:solidFill>
                  <a:srgbClr val="000099"/>
                </a:solidFill>
              </a:rPr>
              <a:t>• Объект данных (</a:t>
            </a:r>
            <a:r>
              <a:rPr lang="en-US" sz="1300" dirty="0">
                <a:solidFill>
                  <a:srgbClr val="000099"/>
                </a:solidFill>
              </a:rPr>
              <a:t>Data object); </a:t>
            </a:r>
            <a:endParaRPr lang="ru-RU" sz="1300" dirty="0">
              <a:solidFill>
                <a:srgbClr val="000099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>
                <a:solidFill>
                  <a:srgbClr val="000099"/>
                </a:solidFill>
              </a:rPr>
              <a:t>• </a:t>
            </a:r>
            <a:r>
              <a:rPr lang="ru-RU" sz="1300" dirty="0">
                <a:solidFill>
                  <a:srgbClr val="000099"/>
                </a:solidFill>
              </a:rPr>
              <a:t>Группа (</a:t>
            </a:r>
            <a:r>
              <a:rPr lang="en-US" sz="1300" dirty="0">
                <a:solidFill>
                  <a:srgbClr val="000099"/>
                </a:solidFill>
              </a:rPr>
              <a:t>Group); </a:t>
            </a:r>
            <a:endParaRPr lang="ru-RU" sz="13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6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07504" y="39584"/>
            <a:ext cx="8855968" cy="365983"/>
          </a:xfrm>
          <a:prstGeom prst="rect">
            <a:avLst/>
          </a:prstGeom>
          <a:noFill/>
          <a:ln/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algn="ctr"/>
            <a:r>
              <a:rPr lang="ru-RU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Группирование</a:t>
            </a:r>
            <a:endParaRPr lang="ru-RU" sz="2000" b="1" i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 Headline Corp" panose="020B050306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0BEDD-8A70-004B-AB19-0FE9C3CC0B60}"/>
              </a:ext>
            </a:extLst>
          </p:cNvPr>
          <p:cNvSpPr txBox="1"/>
          <p:nvPr/>
        </p:nvSpPr>
        <p:spPr>
          <a:xfrm>
            <a:off x="17657" y="555526"/>
            <a:ext cx="6533796" cy="911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ru-RU" sz="1400" b="1" dirty="0">
                <a:solidFill>
                  <a:srgbClr val="7030A0"/>
                </a:solidFill>
              </a:rPr>
              <a:t>Два способа группировки основных элементов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400" b="1" dirty="0">
                <a:solidFill>
                  <a:srgbClr val="7030A0"/>
                </a:solidFill>
              </a:rPr>
              <a:t>моделирования с помощью зон ответственности: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400" dirty="0">
                <a:solidFill>
                  <a:srgbClr val="000099"/>
                </a:solidFill>
              </a:rPr>
              <a:t>• Группировка с помощью пула (Pool);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400" dirty="0">
                <a:solidFill>
                  <a:srgbClr val="000099"/>
                </a:solidFill>
              </a:rPr>
              <a:t>• Группировка с помощью дорожки (Lane)</a:t>
            </a:r>
          </a:p>
          <a:p>
            <a:pPr marL="0" indent="0">
              <a:buNone/>
            </a:pPr>
            <a:r>
              <a:rPr lang="ru-RU" sz="1400" u="sng" dirty="0">
                <a:solidFill>
                  <a:srgbClr val="000099"/>
                </a:solidFill>
              </a:rPr>
              <a:t>Пример</a:t>
            </a:r>
            <a:r>
              <a:rPr lang="ru-RU" sz="1400" dirty="0">
                <a:solidFill>
                  <a:srgbClr val="000099"/>
                </a:solidFill>
              </a:rPr>
              <a:t> процесса: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7A1DD0-FF2B-3FE6-7E80-55510FA7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0" y="1464322"/>
            <a:ext cx="5827773" cy="30955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161B2A-BE25-7116-8976-968130EC3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88583"/>
            <a:ext cx="4423117" cy="275726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C1B13C-173B-8FDD-9932-65DE9F0BAFD3}"/>
              </a:ext>
            </a:extLst>
          </p:cNvPr>
          <p:cNvSpPr/>
          <p:nvPr/>
        </p:nvSpPr>
        <p:spPr>
          <a:xfrm>
            <a:off x="5682399" y="3245850"/>
            <a:ext cx="3419872" cy="116955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99"/>
                </a:solidFill>
              </a:rPr>
              <a:t>Использован перевод спецификации языка моделирования бизнес-процессов </a:t>
            </a:r>
            <a:r>
              <a:rPr lang="en-US" sz="1400" dirty="0">
                <a:solidFill>
                  <a:srgbClr val="000099"/>
                </a:solidFill>
              </a:rPr>
              <a:t>BPMN (Business Process Management Notation)</a:t>
            </a:r>
            <a:r>
              <a:rPr lang="ru-RU" sz="1400" dirty="0">
                <a:solidFill>
                  <a:srgbClr val="000099"/>
                </a:solidFill>
              </a:rPr>
              <a:t> для версии 1.1 (</a:t>
            </a:r>
            <a:r>
              <a:rPr lang="en-US" sz="1400" dirty="0">
                <a:solidFill>
                  <a:srgbClr val="000099"/>
                </a:solidFill>
              </a:rPr>
              <a:t>Object Management Group</a:t>
            </a:r>
            <a:r>
              <a:rPr lang="ru-RU" sz="1400" dirty="0">
                <a:solidFill>
                  <a:srgbClr val="000099"/>
                </a:solidFill>
              </a:rPr>
              <a:t>)</a:t>
            </a:r>
            <a:r>
              <a:rPr lang="en-US" sz="1400" dirty="0">
                <a:solidFill>
                  <a:srgbClr val="000099"/>
                </a:solidFill>
              </a:rPr>
              <a:t>. </a:t>
            </a:r>
            <a:endParaRPr lang="ru-RU" sz="14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5021"/>
      </p:ext>
    </p:extLst>
  </p:cSld>
  <p:clrMapOvr>
    <a:masterClrMapping/>
  </p:clrMapOvr>
</p:sld>
</file>

<file path=ppt/theme/theme1.xml><?xml version="1.0" encoding="utf-8"?>
<a:theme xmlns:a="http://schemas.openxmlformats.org/drawingml/2006/main" name="1_По_умолчанию">
  <a:themeElements>
    <a:clrScheme name="1_По_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По_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По_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о_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о_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о_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о_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По_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По_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Спец_оформление">
  <a:themeElements>
    <a:clrScheme name="Спец_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пец_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Спец_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_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_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_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_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_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_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Спец_оформление">
  <a:themeElements>
    <a:clrScheme name="1_Спец_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Спец_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Спец_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_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_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_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_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Спец_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Спец_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TestMatIV_GGE</Template>
  <TotalTime>10388</TotalTime>
  <Words>1860</Words>
  <Application>Microsoft Office PowerPoint</Application>
  <PresentationFormat>Экран (16:9)</PresentationFormat>
  <Paragraphs>148</Paragraphs>
  <Slides>20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Co Headline Corp</vt:lpstr>
      <vt:lpstr>1_По_умолчанию</vt:lpstr>
      <vt:lpstr>Спец_оформление</vt:lpstr>
      <vt:lpstr>1_Спец_оформление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+++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Eremin</dc:creator>
  <cp:lastModifiedBy>Александр Александрович Евдокимов</cp:lastModifiedBy>
  <cp:revision>559</cp:revision>
  <dcterms:created xsi:type="dcterms:W3CDTF">2014-10-05T21:41:36Z</dcterms:created>
  <dcterms:modified xsi:type="dcterms:W3CDTF">2023-05-22T08:51:57Z</dcterms:modified>
</cp:coreProperties>
</file>